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8"/>
  </p:notesMasterIdLst>
  <p:sldIdLst>
    <p:sldId id="308" r:id="rId2"/>
    <p:sldId id="260" r:id="rId3"/>
    <p:sldId id="299" r:id="rId4"/>
    <p:sldId id="300" r:id="rId5"/>
    <p:sldId id="317" r:id="rId6"/>
    <p:sldId id="301" r:id="rId7"/>
    <p:sldId id="302" r:id="rId8"/>
    <p:sldId id="303" r:id="rId9"/>
    <p:sldId id="304" r:id="rId10"/>
    <p:sldId id="313" r:id="rId11"/>
    <p:sldId id="314" r:id="rId12"/>
    <p:sldId id="315" r:id="rId13"/>
    <p:sldId id="305" r:id="rId14"/>
    <p:sldId id="306" r:id="rId15"/>
    <p:sldId id="316" r:id="rId16"/>
    <p:sldId id="277" r:id="rId17"/>
  </p:sldIdLst>
  <p:sldSz cx="9144000" cy="5143500" type="screen16x9"/>
  <p:notesSz cx="6858000" cy="9144000"/>
  <p:embeddedFontLst>
    <p:embeddedFont>
      <p:font typeface="DM Sans" pitchFamily="2" charset="0"/>
      <p:regular r:id="rId19"/>
      <p:bold r:id="rId20"/>
      <p:italic r:id="rId21"/>
      <p:boldItalic r:id="rId22"/>
    </p:embeddedFont>
    <p:embeddedFont>
      <p:font typeface="Heebo" pitchFamily="2" charset="-79"/>
      <p:regular r:id="rId23"/>
      <p:bold r:id="rId24"/>
    </p:embeddedFont>
    <p:embeddedFont>
      <p:font typeface="Nunito Light" pitchFamily="2"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D012C2-40EC-4EA2-A142-9C7C6BA574AE}">
  <a:tblStyle styleId="{11D012C2-40EC-4EA2-A142-9C7C6BA574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811ACB5-1069-40B5-BFBB-664C129A055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8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A60318-3538-4C59-95D3-D6B5088DFE35}" type="doc">
      <dgm:prSet loTypeId="urn:microsoft.com/office/officeart/2005/8/layout/process5" loCatId="process" qsTypeId="urn:microsoft.com/office/officeart/2005/8/quickstyle/simple2" qsCatId="simple" csTypeId="urn:microsoft.com/office/officeart/2005/8/colors/accent1_1" csCatId="accent1" phldr="1"/>
      <dgm:spPr/>
      <dgm:t>
        <a:bodyPr/>
        <a:lstStyle/>
        <a:p>
          <a:endParaRPr lang="en-IN"/>
        </a:p>
      </dgm:t>
    </dgm:pt>
    <dgm:pt modelId="{9700E3CE-290C-4AC3-BB1C-E7211EB8FD10}">
      <dgm:prSet phldrT="[Text]"/>
      <dgm:spPr/>
      <dgm:t>
        <a:bodyPr/>
        <a:lstStyle/>
        <a:p>
          <a:r>
            <a:rPr lang="en-US" dirty="0"/>
            <a:t>GUI</a:t>
          </a:r>
        </a:p>
        <a:p>
          <a:r>
            <a:rPr lang="en-US" dirty="0"/>
            <a:t>{</a:t>
          </a:r>
          <a:r>
            <a:rPr lang="en-US" dirty="0" err="1"/>
            <a:t>Streamlit</a:t>
          </a:r>
          <a:r>
            <a:rPr lang="en-US" dirty="0"/>
            <a:t>}</a:t>
          </a:r>
          <a:endParaRPr lang="en-IN" dirty="0"/>
        </a:p>
      </dgm:t>
    </dgm:pt>
    <dgm:pt modelId="{AA76BAAA-D91A-4D9D-B894-CDC1578D2CAA}" type="parTrans" cxnId="{BFC824AF-06CF-4F8A-BDC5-C5F536DDF398}">
      <dgm:prSet/>
      <dgm:spPr/>
      <dgm:t>
        <a:bodyPr/>
        <a:lstStyle/>
        <a:p>
          <a:endParaRPr lang="en-IN"/>
        </a:p>
      </dgm:t>
    </dgm:pt>
    <dgm:pt modelId="{FED8C932-796C-497C-AC0A-4804B85F7406}" type="sibTrans" cxnId="{BFC824AF-06CF-4F8A-BDC5-C5F536DDF398}">
      <dgm:prSet/>
      <dgm:spPr/>
      <dgm:t>
        <a:bodyPr/>
        <a:lstStyle/>
        <a:p>
          <a:endParaRPr lang="en-IN"/>
        </a:p>
      </dgm:t>
    </dgm:pt>
    <dgm:pt modelId="{425B83DF-AEFD-419C-8B73-C0C53FA03D58}">
      <dgm:prSet phldrT="[Text]"/>
      <dgm:spPr/>
      <dgm:t>
        <a:bodyPr/>
        <a:lstStyle/>
        <a:p>
          <a:r>
            <a:rPr lang="en-US" dirty="0"/>
            <a:t>API Fetch</a:t>
          </a:r>
        </a:p>
        <a:p>
          <a:r>
            <a:rPr lang="en-US" dirty="0"/>
            <a:t>(</a:t>
          </a:r>
          <a:r>
            <a:rPr lang="en-US" dirty="0" err="1"/>
            <a:t>TMDb</a:t>
          </a:r>
          <a:r>
            <a:rPr lang="en-US" dirty="0"/>
            <a:t>)</a:t>
          </a:r>
          <a:endParaRPr lang="en-IN" dirty="0"/>
        </a:p>
      </dgm:t>
    </dgm:pt>
    <dgm:pt modelId="{29C88EDA-8829-42F5-AC9A-A60EB8D6F6AC}" type="parTrans" cxnId="{E9FCEA70-593A-40C1-B842-AD774399807B}">
      <dgm:prSet/>
      <dgm:spPr/>
      <dgm:t>
        <a:bodyPr/>
        <a:lstStyle/>
        <a:p>
          <a:endParaRPr lang="en-IN"/>
        </a:p>
      </dgm:t>
    </dgm:pt>
    <dgm:pt modelId="{61EBAD9F-2F8F-4703-ACFD-C7B05BD27754}" type="sibTrans" cxnId="{E9FCEA70-593A-40C1-B842-AD774399807B}">
      <dgm:prSet/>
      <dgm:spPr/>
      <dgm:t>
        <a:bodyPr/>
        <a:lstStyle/>
        <a:p>
          <a:endParaRPr lang="en-IN"/>
        </a:p>
      </dgm:t>
    </dgm:pt>
    <dgm:pt modelId="{D8817376-E7F3-4B8E-9B49-A844224D875A}">
      <dgm:prSet phldrT="[Text]"/>
      <dgm:spPr/>
      <dgm:t>
        <a:bodyPr/>
        <a:lstStyle/>
        <a:p>
          <a:r>
            <a:rPr lang="en-US" dirty="0"/>
            <a:t>User Input</a:t>
          </a:r>
          <a:endParaRPr lang="en-IN" dirty="0"/>
        </a:p>
      </dgm:t>
    </dgm:pt>
    <dgm:pt modelId="{EF328A9F-9ED2-49EB-BEDC-16990452D72E}" type="parTrans" cxnId="{4B0351EE-F48E-4C03-ADF5-F43070209FFE}">
      <dgm:prSet/>
      <dgm:spPr/>
      <dgm:t>
        <a:bodyPr/>
        <a:lstStyle/>
        <a:p>
          <a:endParaRPr lang="en-IN"/>
        </a:p>
      </dgm:t>
    </dgm:pt>
    <dgm:pt modelId="{D6E3765D-43C9-4955-86C5-320E26930CC8}" type="sibTrans" cxnId="{4B0351EE-F48E-4C03-ADF5-F43070209FFE}">
      <dgm:prSet/>
      <dgm:spPr/>
      <dgm:t>
        <a:bodyPr/>
        <a:lstStyle/>
        <a:p>
          <a:endParaRPr lang="en-IN"/>
        </a:p>
      </dgm:t>
    </dgm:pt>
    <dgm:pt modelId="{39EBFB33-9A65-4A19-ABFC-AFF44D6357CB}">
      <dgm:prSet phldrT="[Text]"/>
      <dgm:spPr/>
      <dgm:t>
        <a:bodyPr/>
        <a:lstStyle/>
        <a:p>
          <a:r>
            <a:rPr lang="en-US" dirty="0"/>
            <a:t>Process Data </a:t>
          </a:r>
        </a:p>
        <a:p>
          <a:r>
            <a:rPr lang="en-US" dirty="0"/>
            <a:t>{Python}</a:t>
          </a:r>
          <a:endParaRPr lang="en-IN" dirty="0"/>
        </a:p>
      </dgm:t>
    </dgm:pt>
    <dgm:pt modelId="{44309623-3694-4DFB-AD52-A07C345AD19F}" type="parTrans" cxnId="{370F8606-5670-406B-BD97-FBA537597314}">
      <dgm:prSet/>
      <dgm:spPr/>
      <dgm:t>
        <a:bodyPr/>
        <a:lstStyle/>
        <a:p>
          <a:endParaRPr lang="en-IN"/>
        </a:p>
      </dgm:t>
    </dgm:pt>
    <dgm:pt modelId="{B7950596-521D-47A4-A3F3-B3F3B97656B8}" type="sibTrans" cxnId="{370F8606-5670-406B-BD97-FBA537597314}">
      <dgm:prSet/>
      <dgm:spPr/>
      <dgm:t>
        <a:bodyPr/>
        <a:lstStyle/>
        <a:p>
          <a:endParaRPr lang="en-IN"/>
        </a:p>
      </dgm:t>
    </dgm:pt>
    <dgm:pt modelId="{1397361B-1605-4FB8-A7BE-97AABD0FA1E0}">
      <dgm:prSet phldrT="[Text]"/>
      <dgm:spPr/>
      <dgm:t>
        <a:bodyPr/>
        <a:lstStyle/>
        <a:p>
          <a:r>
            <a:rPr lang="en-US" dirty="0"/>
            <a:t>Display</a:t>
          </a:r>
        </a:p>
      </dgm:t>
    </dgm:pt>
    <dgm:pt modelId="{EEA438EB-9B78-4764-9759-7DB522D0CE20}" type="parTrans" cxnId="{FB95A1F1-334E-4EFC-AF4C-935F5A3A910F}">
      <dgm:prSet/>
      <dgm:spPr/>
      <dgm:t>
        <a:bodyPr/>
        <a:lstStyle/>
        <a:p>
          <a:endParaRPr lang="en-IN"/>
        </a:p>
      </dgm:t>
    </dgm:pt>
    <dgm:pt modelId="{ADD29714-A3EA-4346-B41C-4DC626920FE4}" type="sibTrans" cxnId="{FB95A1F1-334E-4EFC-AF4C-935F5A3A910F}">
      <dgm:prSet/>
      <dgm:spPr/>
      <dgm:t>
        <a:bodyPr/>
        <a:lstStyle/>
        <a:p>
          <a:endParaRPr lang="en-IN"/>
        </a:p>
      </dgm:t>
    </dgm:pt>
    <dgm:pt modelId="{B6F501EB-F040-4CB9-A534-859AB385C877}" type="pres">
      <dgm:prSet presAssocID="{BFA60318-3538-4C59-95D3-D6B5088DFE35}" presName="diagram" presStyleCnt="0">
        <dgm:presLayoutVars>
          <dgm:dir/>
          <dgm:resizeHandles val="exact"/>
        </dgm:presLayoutVars>
      </dgm:prSet>
      <dgm:spPr/>
    </dgm:pt>
    <dgm:pt modelId="{A08989BD-EE9A-4F3C-9579-B26D6C14BD2E}" type="pres">
      <dgm:prSet presAssocID="{D8817376-E7F3-4B8E-9B49-A844224D875A}" presName="node" presStyleLbl="node1" presStyleIdx="0" presStyleCnt="5">
        <dgm:presLayoutVars>
          <dgm:bulletEnabled val="1"/>
        </dgm:presLayoutVars>
      </dgm:prSet>
      <dgm:spPr/>
    </dgm:pt>
    <dgm:pt modelId="{CCC0F0F4-E259-4CE7-A623-5EC1D6A43DDA}" type="pres">
      <dgm:prSet presAssocID="{D6E3765D-43C9-4955-86C5-320E26930CC8}" presName="sibTrans" presStyleLbl="sibTrans2D1" presStyleIdx="0" presStyleCnt="4"/>
      <dgm:spPr/>
    </dgm:pt>
    <dgm:pt modelId="{A4D18763-8A2D-4550-9B83-E6B10740E66A}" type="pres">
      <dgm:prSet presAssocID="{D6E3765D-43C9-4955-86C5-320E26930CC8}" presName="connectorText" presStyleLbl="sibTrans2D1" presStyleIdx="0" presStyleCnt="4"/>
      <dgm:spPr/>
    </dgm:pt>
    <dgm:pt modelId="{DED5C4D5-F69A-4F7C-BD4B-182D3CFADECE}" type="pres">
      <dgm:prSet presAssocID="{425B83DF-AEFD-419C-8B73-C0C53FA03D58}" presName="node" presStyleLbl="node1" presStyleIdx="1" presStyleCnt="5">
        <dgm:presLayoutVars>
          <dgm:bulletEnabled val="1"/>
        </dgm:presLayoutVars>
      </dgm:prSet>
      <dgm:spPr/>
    </dgm:pt>
    <dgm:pt modelId="{A9D7D52A-5B33-486F-89C6-713FCF46E14D}" type="pres">
      <dgm:prSet presAssocID="{61EBAD9F-2F8F-4703-ACFD-C7B05BD27754}" presName="sibTrans" presStyleLbl="sibTrans2D1" presStyleIdx="1" presStyleCnt="4"/>
      <dgm:spPr/>
    </dgm:pt>
    <dgm:pt modelId="{8C9340A8-5C42-4A62-827F-F5DD036F485C}" type="pres">
      <dgm:prSet presAssocID="{61EBAD9F-2F8F-4703-ACFD-C7B05BD27754}" presName="connectorText" presStyleLbl="sibTrans2D1" presStyleIdx="1" presStyleCnt="4"/>
      <dgm:spPr/>
    </dgm:pt>
    <dgm:pt modelId="{2EC5141B-373F-440D-85C2-C72AA7FB8C26}" type="pres">
      <dgm:prSet presAssocID="{39EBFB33-9A65-4A19-ABFC-AFF44D6357CB}" presName="node" presStyleLbl="node1" presStyleIdx="2" presStyleCnt="5">
        <dgm:presLayoutVars>
          <dgm:bulletEnabled val="1"/>
        </dgm:presLayoutVars>
      </dgm:prSet>
      <dgm:spPr/>
    </dgm:pt>
    <dgm:pt modelId="{04C8F8F5-F511-4CB1-ADC2-05FCD448616A}" type="pres">
      <dgm:prSet presAssocID="{B7950596-521D-47A4-A3F3-B3F3B97656B8}" presName="sibTrans" presStyleLbl="sibTrans2D1" presStyleIdx="2" presStyleCnt="4"/>
      <dgm:spPr/>
    </dgm:pt>
    <dgm:pt modelId="{FC224E63-45F8-4302-8BA9-0D438D52CCEF}" type="pres">
      <dgm:prSet presAssocID="{B7950596-521D-47A4-A3F3-B3F3B97656B8}" presName="connectorText" presStyleLbl="sibTrans2D1" presStyleIdx="2" presStyleCnt="4"/>
      <dgm:spPr/>
    </dgm:pt>
    <dgm:pt modelId="{B18247B7-F731-416F-90BA-F4800E7A8329}" type="pres">
      <dgm:prSet presAssocID="{9700E3CE-290C-4AC3-BB1C-E7211EB8FD10}" presName="node" presStyleLbl="node1" presStyleIdx="3" presStyleCnt="5">
        <dgm:presLayoutVars>
          <dgm:bulletEnabled val="1"/>
        </dgm:presLayoutVars>
      </dgm:prSet>
      <dgm:spPr/>
    </dgm:pt>
    <dgm:pt modelId="{2003C864-859D-4D37-9872-8A7D930876BB}" type="pres">
      <dgm:prSet presAssocID="{FED8C932-796C-497C-AC0A-4804B85F7406}" presName="sibTrans" presStyleLbl="sibTrans2D1" presStyleIdx="3" presStyleCnt="4"/>
      <dgm:spPr/>
    </dgm:pt>
    <dgm:pt modelId="{D3682F1D-227B-45C0-9869-C11CFC821833}" type="pres">
      <dgm:prSet presAssocID="{FED8C932-796C-497C-AC0A-4804B85F7406}" presName="connectorText" presStyleLbl="sibTrans2D1" presStyleIdx="3" presStyleCnt="4"/>
      <dgm:spPr/>
    </dgm:pt>
    <dgm:pt modelId="{4DD43A00-DC74-4EB4-BC3C-18D34138C26C}" type="pres">
      <dgm:prSet presAssocID="{1397361B-1605-4FB8-A7BE-97AABD0FA1E0}" presName="node" presStyleLbl="node1" presStyleIdx="4" presStyleCnt="5">
        <dgm:presLayoutVars>
          <dgm:bulletEnabled val="1"/>
        </dgm:presLayoutVars>
      </dgm:prSet>
      <dgm:spPr/>
    </dgm:pt>
  </dgm:ptLst>
  <dgm:cxnLst>
    <dgm:cxn modelId="{370F8606-5670-406B-BD97-FBA537597314}" srcId="{BFA60318-3538-4C59-95D3-D6B5088DFE35}" destId="{39EBFB33-9A65-4A19-ABFC-AFF44D6357CB}" srcOrd="2" destOrd="0" parTransId="{44309623-3694-4DFB-AD52-A07C345AD19F}" sibTransId="{B7950596-521D-47A4-A3F3-B3F3B97656B8}"/>
    <dgm:cxn modelId="{DC584420-5390-4B21-A3BF-D720EF131856}" type="presOf" srcId="{61EBAD9F-2F8F-4703-ACFD-C7B05BD27754}" destId="{8C9340A8-5C42-4A62-827F-F5DD036F485C}" srcOrd="1" destOrd="0" presId="urn:microsoft.com/office/officeart/2005/8/layout/process5"/>
    <dgm:cxn modelId="{82CAAE2F-2F1E-431E-85EC-5403252A052C}" type="presOf" srcId="{FED8C932-796C-497C-AC0A-4804B85F7406}" destId="{D3682F1D-227B-45C0-9869-C11CFC821833}" srcOrd="1" destOrd="0" presId="urn:microsoft.com/office/officeart/2005/8/layout/process5"/>
    <dgm:cxn modelId="{55B40968-F816-4684-B107-B78E5E20363E}" type="presOf" srcId="{D6E3765D-43C9-4955-86C5-320E26930CC8}" destId="{CCC0F0F4-E259-4CE7-A623-5EC1D6A43DDA}" srcOrd="0" destOrd="0" presId="urn:microsoft.com/office/officeart/2005/8/layout/process5"/>
    <dgm:cxn modelId="{62D52949-F3DC-4F3F-82DF-EB0AB6D477A2}" type="presOf" srcId="{D8817376-E7F3-4B8E-9B49-A844224D875A}" destId="{A08989BD-EE9A-4F3C-9579-B26D6C14BD2E}" srcOrd="0" destOrd="0" presId="urn:microsoft.com/office/officeart/2005/8/layout/process5"/>
    <dgm:cxn modelId="{F267114E-450D-4E8B-9ACC-5055FD80AD28}" type="presOf" srcId="{61EBAD9F-2F8F-4703-ACFD-C7B05BD27754}" destId="{A9D7D52A-5B33-486F-89C6-713FCF46E14D}" srcOrd="0" destOrd="0" presId="urn:microsoft.com/office/officeart/2005/8/layout/process5"/>
    <dgm:cxn modelId="{179A6350-7CB2-4A07-B04E-B374B112EACC}" type="presOf" srcId="{B7950596-521D-47A4-A3F3-B3F3B97656B8}" destId="{FC224E63-45F8-4302-8BA9-0D438D52CCEF}" srcOrd="1" destOrd="0" presId="urn:microsoft.com/office/officeart/2005/8/layout/process5"/>
    <dgm:cxn modelId="{E9FCEA70-593A-40C1-B842-AD774399807B}" srcId="{BFA60318-3538-4C59-95D3-D6B5088DFE35}" destId="{425B83DF-AEFD-419C-8B73-C0C53FA03D58}" srcOrd="1" destOrd="0" parTransId="{29C88EDA-8829-42F5-AC9A-A60EB8D6F6AC}" sibTransId="{61EBAD9F-2F8F-4703-ACFD-C7B05BD27754}"/>
    <dgm:cxn modelId="{D64B777B-9F93-40F5-8AA5-8D1ADB266904}" type="presOf" srcId="{425B83DF-AEFD-419C-8B73-C0C53FA03D58}" destId="{DED5C4D5-F69A-4F7C-BD4B-182D3CFADECE}" srcOrd="0" destOrd="0" presId="urn:microsoft.com/office/officeart/2005/8/layout/process5"/>
    <dgm:cxn modelId="{7E478E96-582E-4097-ACE8-215C745C0C0A}" type="presOf" srcId="{9700E3CE-290C-4AC3-BB1C-E7211EB8FD10}" destId="{B18247B7-F731-416F-90BA-F4800E7A8329}" srcOrd="0" destOrd="0" presId="urn:microsoft.com/office/officeart/2005/8/layout/process5"/>
    <dgm:cxn modelId="{8454349A-C372-4F48-94BC-C130EA22A428}" type="presOf" srcId="{D6E3765D-43C9-4955-86C5-320E26930CC8}" destId="{A4D18763-8A2D-4550-9B83-E6B10740E66A}" srcOrd="1" destOrd="0" presId="urn:microsoft.com/office/officeart/2005/8/layout/process5"/>
    <dgm:cxn modelId="{4A902CAC-6D6D-43CB-8F5F-9F1AA88F63EA}" type="presOf" srcId="{B7950596-521D-47A4-A3F3-B3F3B97656B8}" destId="{04C8F8F5-F511-4CB1-ADC2-05FCD448616A}" srcOrd="0" destOrd="0" presId="urn:microsoft.com/office/officeart/2005/8/layout/process5"/>
    <dgm:cxn modelId="{BFC824AF-06CF-4F8A-BDC5-C5F536DDF398}" srcId="{BFA60318-3538-4C59-95D3-D6B5088DFE35}" destId="{9700E3CE-290C-4AC3-BB1C-E7211EB8FD10}" srcOrd="3" destOrd="0" parTransId="{AA76BAAA-D91A-4D9D-B894-CDC1578D2CAA}" sibTransId="{FED8C932-796C-497C-AC0A-4804B85F7406}"/>
    <dgm:cxn modelId="{D1FBD7B1-74E4-499F-92DC-68691CCCDC0B}" type="presOf" srcId="{FED8C932-796C-497C-AC0A-4804B85F7406}" destId="{2003C864-859D-4D37-9872-8A7D930876BB}" srcOrd="0" destOrd="0" presId="urn:microsoft.com/office/officeart/2005/8/layout/process5"/>
    <dgm:cxn modelId="{ABEA29DA-61DB-43C9-ADF3-272DA0DF4A1E}" type="presOf" srcId="{39EBFB33-9A65-4A19-ABFC-AFF44D6357CB}" destId="{2EC5141B-373F-440D-85C2-C72AA7FB8C26}" srcOrd="0" destOrd="0" presId="urn:microsoft.com/office/officeart/2005/8/layout/process5"/>
    <dgm:cxn modelId="{424627E4-4E27-4933-B7C7-339FDBF64B56}" type="presOf" srcId="{1397361B-1605-4FB8-A7BE-97AABD0FA1E0}" destId="{4DD43A00-DC74-4EB4-BC3C-18D34138C26C}" srcOrd="0" destOrd="0" presId="urn:microsoft.com/office/officeart/2005/8/layout/process5"/>
    <dgm:cxn modelId="{C94487E9-D04B-4F74-876C-9959F7836311}" type="presOf" srcId="{BFA60318-3538-4C59-95D3-D6B5088DFE35}" destId="{B6F501EB-F040-4CB9-A534-859AB385C877}" srcOrd="0" destOrd="0" presId="urn:microsoft.com/office/officeart/2005/8/layout/process5"/>
    <dgm:cxn modelId="{4B0351EE-F48E-4C03-ADF5-F43070209FFE}" srcId="{BFA60318-3538-4C59-95D3-D6B5088DFE35}" destId="{D8817376-E7F3-4B8E-9B49-A844224D875A}" srcOrd="0" destOrd="0" parTransId="{EF328A9F-9ED2-49EB-BEDC-16990452D72E}" sibTransId="{D6E3765D-43C9-4955-86C5-320E26930CC8}"/>
    <dgm:cxn modelId="{FB95A1F1-334E-4EFC-AF4C-935F5A3A910F}" srcId="{BFA60318-3538-4C59-95D3-D6B5088DFE35}" destId="{1397361B-1605-4FB8-A7BE-97AABD0FA1E0}" srcOrd="4" destOrd="0" parTransId="{EEA438EB-9B78-4764-9759-7DB522D0CE20}" sibTransId="{ADD29714-A3EA-4346-B41C-4DC626920FE4}"/>
    <dgm:cxn modelId="{945605AB-63F5-4CA5-A584-440BBFFFAF9E}" type="presParOf" srcId="{B6F501EB-F040-4CB9-A534-859AB385C877}" destId="{A08989BD-EE9A-4F3C-9579-B26D6C14BD2E}" srcOrd="0" destOrd="0" presId="urn:microsoft.com/office/officeart/2005/8/layout/process5"/>
    <dgm:cxn modelId="{88B6BDD0-7855-4119-8E49-8FA9057618B6}" type="presParOf" srcId="{B6F501EB-F040-4CB9-A534-859AB385C877}" destId="{CCC0F0F4-E259-4CE7-A623-5EC1D6A43DDA}" srcOrd="1" destOrd="0" presId="urn:microsoft.com/office/officeart/2005/8/layout/process5"/>
    <dgm:cxn modelId="{D4705DC4-911B-4E0F-9D96-44F7DD11EF73}" type="presParOf" srcId="{CCC0F0F4-E259-4CE7-A623-5EC1D6A43DDA}" destId="{A4D18763-8A2D-4550-9B83-E6B10740E66A}" srcOrd="0" destOrd="0" presId="urn:microsoft.com/office/officeart/2005/8/layout/process5"/>
    <dgm:cxn modelId="{0ABC7F9E-EE10-4EF1-B545-B9EB96D3D605}" type="presParOf" srcId="{B6F501EB-F040-4CB9-A534-859AB385C877}" destId="{DED5C4D5-F69A-4F7C-BD4B-182D3CFADECE}" srcOrd="2" destOrd="0" presId="urn:microsoft.com/office/officeart/2005/8/layout/process5"/>
    <dgm:cxn modelId="{0BE79064-08D7-4411-A67C-B851B2E50B3D}" type="presParOf" srcId="{B6F501EB-F040-4CB9-A534-859AB385C877}" destId="{A9D7D52A-5B33-486F-89C6-713FCF46E14D}" srcOrd="3" destOrd="0" presId="urn:microsoft.com/office/officeart/2005/8/layout/process5"/>
    <dgm:cxn modelId="{ED1B49A7-9258-401C-811C-C4C68AB3E269}" type="presParOf" srcId="{A9D7D52A-5B33-486F-89C6-713FCF46E14D}" destId="{8C9340A8-5C42-4A62-827F-F5DD036F485C}" srcOrd="0" destOrd="0" presId="urn:microsoft.com/office/officeart/2005/8/layout/process5"/>
    <dgm:cxn modelId="{D5C5728A-AD1C-41B0-8A87-0A6797C578B9}" type="presParOf" srcId="{B6F501EB-F040-4CB9-A534-859AB385C877}" destId="{2EC5141B-373F-440D-85C2-C72AA7FB8C26}" srcOrd="4" destOrd="0" presId="urn:microsoft.com/office/officeart/2005/8/layout/process5"/>
    <dgm:cxn modelId="{CC0AFA1E-34F8-4A68-943B-DA2BAA96E0F1}" type="presParOf" srcId="{B6F501EB-F040-4CB9-A534-859AB385C877}" destId="{04C8F8F5-F511-4CB1-ADC2-05FCD448616A}" srcOrd="5" destOrd="0" presId="urn:microsoft.com/office/officeart/2005/8/layout/process5"/>
    <dgm:cxn modelId="{4ED3167D-5232-4C47-B93A-6924C34D519E}" type="presParOf" srcId="{04C8F8F5-F511-4CB1-ADC2-05FCD448616A}" destId="{FC224E63-45F8-4302-8BA9-0D438D52CCEF}" srcOrd="0" destOrd="0" presId="urn:microsoft.com/office/officeart/2005/8/layout/process5"/>
    <dgm:cxn modelId="{84792D4B-BCE7-45CB-A209-6B55FC8ED50D}" type="presParOf" srcId="{B6F501EB-F040-4CB9-A534-859AB385C877}" destId="{B18247B7-F731-416F-90BA-F4800E7A8329}" srcOrd="6" destOrd="0" presId="urn:microsoft.com/office/officeart/2005/8/layout/process5"/>
    <dgm:cxn modelId="{283EE812-4385-4870-B810-2E185AADA496}" type="presParOf" srcId="{B6F501EB-F040-4CB9-A534-859AB385C877}" destId="{2003C864-859D-4D37-9872-8A7D930876BB}" srcOrd="7" destOrd="0" presId="urn:microsoft.com/office/officeart/2005/8/layout/process5"/>
    <dgm:cxn modelId="{D800FF03-CBD3-410F-8160-748FD4C815E1}" type="presParOf" srcId="{2003C864-859D-4D37-9872-8A7D930876BB}" destId="{D3682F1D-227B-45C0-9869-C11CFC821833}" srcOrd="0" destOrd="0" presId="urn:microsoft.com/office/officeart/2005/8/layout/process5"/>
    <dgm:cxn modelId="{CE0D672E-BD5A-401A-A8A1-62D987B5EE26}" type="presParOf" srcId="{B6F501EB-F040-4CB9-A534-859AB385C877}" destId="{4DD43A00-DC74-4EB4-BC3C-18D34138C26C}" srcOrd="8"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989BD-EE9A-4F3C-9579-B26D6C14BD2E}">
      <dsp:nvSpPr>
        <dsp:cNvPr id="0" name=""/>
        <dsp:cNvSpPr/>
      </dsp:nvSpPr>
      <dsp:spPr>
        <a:xfrm>
          <a:off x="821675" y="99"/>
          <a:ext cx="1447963" cy="86877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User Input</a:t>
          </a:r>
          <a:endParaRPr lang="en-IN" sz="1600" kern="1200" dirty="0"/>
        </a:p>
      </dsp:txBody>
      <dsp:txXfrm>
        <a:off x="847121" y="25545"/>
        <a:ext cx="1397071" cy="817886"/>
      </dsp:txXfrm>
    </dsp:sp>
    <dsp:sp modelId="{CCC0F0F4-E259-4CE7-A623-5EC1D6A43DDA}">
      <dsp:nvSpPr>
        <dsp:cNvPr id="0" name=""/>
        <dsp:cNvSpPr/>
      </dsp:nvSpPr>
      <dsp:spPr>
        <a:xfrm>
          <a:off x="2397059" y="254940"/>
          <a:ext cx="306968" cy="35909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2397059" y="326759"/>
        <a:ext cx="214878" cy="215456"/>
      </dsp:txXfrm>
    </dsp:sp>
    <dsp:sp modelId="{DED5C4D5-F69A-4F7C-BD4B-182D3CFADECE}">
      <dsp:nvSpPr>
        <dsp:cNvPr id="0" name=""/>
        <dsp:cNvSpPr/>
      </dsp:nvSpPr>
      <dsp:spPr>
        <a:xfrm>
          <a:off x="2848824" y="99"/>
          <a:ext cx="1447963" cy="86877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API Fetch</a:t>
          </a:r>
        </a:p>
        <a:p>
          <a:pPr marL="0" lvl="0" indent="0" algn="ctr" defTabSz="711200">
            <a:lnSpc>
              <a:spcPct val="90000"/>
            </a:lnSpc>
            <a:spcBef>
              <a:spcPct val="0"/>
            </a:spcBef>
            <a:spcAft>
              <a:spcPct val="35000"/>
            </a:spcAft>
            <a:buNone/>
          </a:pPr>
          <a:r>
            <a:rPr lang="en-US" sz="1600" kern="1200" dirty="0"/>
            <a:t>(</a:t>
          </a:r>
          <a:r>
            <a:rPr lang="en-US" sz="1600" kern="1200" dirty="0" err="1"/>
            <a:t>TMDb</a:t>
          </a:r>
          <a:r>
            <a:rPr lang="en-US" sz="1600" kern="1200" dirty="0"/>
            <a:t>)</a:t>
          </a:r>
          <a:endParaRPr lang="en-IN" sz="1600" kern="1200" dirty="0"/>
        </a:p>
      </dsp:txBody>
      <dsp:txXfrm>
        <a:off x="2874270" y="25545"/>
        <a:ext cx="1397071" cy="817886"/>
      </dsp:txXfrm>
    </dsp:sp>
    <dsp:sp modelId="{A9D7D52A-5B33-486F-89C6-713FCF46E14D}">
      <dsp:nvSpPr>
        <dsp:cNvPr id="0" name=""/>
        <dsp:cNvSpPr/>
      </dsp:nvSpPr>
      <dsp:spPr>
        <a:xfrm>
          <a:off x="4424208" y="254940"/>
          <a:ext cx="306968" cy="35909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4424208" y="326759"/>
        <a:ext cx="214878" cy="215456"/>
      </dsp:txXfrm>
    </dsp:sp>
    <dsp:sp modelId="{2EC5141B-373F-440D-85C2-C72AA7FB8C26}">
      <dsp:nvSpPr>
        <dsp:cNvPr id="0" name=""/>
        <dsp:cNvSpPr/>
      </dsp:nvSpPr>
      <dsp:spPr>
        <a:xfrm>
          <a:off x="4875973" y="99"/>
          <a:ext cx="1447963" cy="86877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Process Data </a:t>
          </a:r>
        </a:p>
        <a:p>
          <a:pPr marL="0" lvl="0" indent="0" algn="ctr" defTabSz="711200">
            <a:lnSpc>
              <a:spcPct val="90000"/>
            </a:lnSpc>
            <a:spcBef>
              <a:spcPct val="0"/>
            </a:spcBef>
            <a:spcAft>
              <a:spcPct val="35000"/>
            </a:spcAft>
            <a:buNone/>
          </a:pPr>
          <a:r>
            <a:rPr lang="en-US" sz="1600" kern="1200" dirty="0"/>
            <a:t>{Python}</a:t>
          </a:r>
          <a:endParaRPr lang="en-IN" sz="1600" kern="1200" dirty="0"/>
        </a:p>
      </dsp:txBody>
      <dsp:txXfrm>
        <a:off x="4901419" y="25545"/>
        <a:ext cx="1397071" cy="817886"/>
      </dsp:txXfrm>
    </dsp:sp>
    <dsp:sp modelId="{04C8F8F5-F511-4CB1-ADC2-05FCD448616A}">
      <dsp:nvSpPr>
        <dsp:cNvPr id="0" name=""/>
        <dsp:cNvSpPr/>
      </dsp:nvSpPr>
      <dsp:spPr>
        <a:xfrm rot="5400000">
          <a:off x="5446470" y="970234"/>
          <a:ext cx="306968" cy="35909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5492226" y="996297"/>
        <a:ext cx="215456" cy="214878"/>
      </dsp:txXfrm>
    </dsp:sp>
    <dsp:sp modelId="{B18247B7-F731-416F-90BA-F4800E7A8329}">
      <dsp:nvSpPr>
        <dsp:cNvPr id="0" name=""/>
        <dsp:cNvSpPr/>
      </dsp:nvSpPr>
      <dsp:spPr>
        <a:xfrm>
          <a:off x="4875973" y="1448062"/>
          <a:ext cx="1447963" cy="86877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GUI</a:t>
          </a:r>
        </a:p>
        <a:p>
          <a:pPr marL="0" lvl="0" indent="0" algn="ctr" defTabSz="711200">
            <a:lnSpc>
              <a:spcPct val="90000"/>
            </a:lnSpc>
            <a:spcBef>
              <a:spcPct val="0"/>
            </a:spcBef>
            <a:spcAft>
              <a:spcPct val="35000"/>
            </a:spcAft>
            <a:buNone/>
          </a:pPr>
          <a:r>
            <a:rPr lang="en-US" sz="1600" kern="1200" dirty="0"/>
            <a:t>{</a:t>
          </a:r>
          <a:r>
            <a:rPr lang="en-US" sz="1600" kern="1200" dirty="0" err="1"/>
            <a:t>Streamlit</a:t>
          </a:r>
          <a:r>
            <a:rPr lang="en-US" sz="1600" kern="1200" dirty="0"/>
            <a:t>}</a:t>
          </a:r>
          <a:endParaRPr lang="en-IN" sz="1600" kern="1200" dirty="0"/>
        </a:p>
      </dsp:txBody>
      <dsp:txXfrm>
        <a:off x="4901419" y="1473508"/>
        <a:ext cx="1397071" cy="817886"/>
      </dsp:txXfrm>
    </dsp:sp>
    <dsp:sp modelId="{2003C864-859D-4D37-9872-8A7D930876BB}">
      <dsp:nvSpPr>
        <dsp:cNvPr id="0" name=""/>
        <dsp:cNvSpPr/>
      </dsp:nvSpPr>
      <dsp:spPr>
        <a:xfrm rot="10800000">
          <a:off x="4441584" y="1702904"/>
          <a:ext cx="306968" cy="35909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10800000">
        <a:off x="4533674" y="1774723"/>
        <a:ext cx="214878" cy="215456"/>
      </dsp:txXfrm>
    </dsp:sp>
    <dsp:sp modelId="{4DD43A00-DC74-4EB4-BC3C-18D34138C26C}">
      <dsp:nvSpPr>
        <dsp:cNvPr id="0" name=""/>
        <dsp:cNvSpPr/>
      </dsp:nvSpPr>
      <dsp:spPr>
        <a:xfrm>
          <a:off x="2848824" y="1448062"/>
          <a:ext cx="1447963" cy="86877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2874270" y="1473508"/>
        <a:ext cx="1397071" cy="8178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60A2785C-A5A0-A56B-78C7-9EC45A37B95B}"/>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58886FC7-6CF2-CAF6-6002-2D4D761277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17FF7D5B-123B-5949-B22E-B431272B84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434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686f9111b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2686f9111b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284A78DD-29FC-8DDB-D707-6AC21DE5BA62}"/>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FA9C9FB8-A535-FCFC-0714-BC189F7A3D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D040B6A5-0404-1095-E190-35213B51A4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252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28D89697-CC4E-A8AA-B9A6-98F768BC3054}"/>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249DBDD1-2B93-6868-5D0B-B3F3CB7111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D809A44D-1959-3B9C-6A72-7FDC913EA5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770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78997225-F284-EBD2-80D6-3EC7AF5A7EF5}"/>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86707774-A9A5-2F58-3DF0-2701C72177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A6AFF613-961D-974B-6BBE-7FBC4AA79C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06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9D91B226-244D-FDD2-5EFA-9F18C4D5B351}"/>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68F6A7D4-CB99-F7A6-D99C-C7B9551C6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0A98A09D-E68B-7DE9-3AE4-DCD5E53A87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53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5C2BA3DD-3587-79A5-CE51-080807066515}"/>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2F52787A-2005-3C9F-9F96-088B7B7BAD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60E83098-E2DF-FCF5-055B-FE85776032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51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48B3AA11-BEBB-D9CB-C04B-48F0581CE28B}"/>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79CF828F-E388-EF80-EBD8-7497FB488D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C23A33A2-03F2-8413-4A55-4A44ABC2D2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094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B8D6F3CA-1EDC-A28A-B036-B74E68385163}"/>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934DE443-222A-3ECB-B476-3DDE961AB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DDE2F44A-9167-2D8A-948C-46DC73D188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786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33343CE3-2F53-778E-16BF-FD816F8F8F32}"/>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B6315D20-D951-14C1-3095-79213CBB55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61DF50FC-B5F6-1877-53B1-0B69AFD072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47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 name="Google Shape;17;p3"/>
          <p:cNvSpPr txBox="1">
            <a:spLocks noGrp="1"/>
          </p:cNvSpPr>
          <p:nvPr>
            <p:ph type="title"/>
          </p:nvPr>
        </p:nvSpPr>
        <p:spPr>
          <a:xfrm>
            <a:off x="1291500" y="1892400"/>
            <a:ext cx="5211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291500" y="8257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1291500" y="3554550"/>
            <a:ext cx="5211600" cy="65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 name="Google Shape;20;p3"/>
          <p:cNvGrpSpPr/>
          <p:nvPr/>
        </p:nvGrpSpPr>
        <p:grpSpPr>
          <a:xfrm>
            <a:off x="-1332458" y="-736350"/>
            <a:ext cx="10591194" cy="6449115"/>
            <a:chOff x="-1332458" y="-736350"/>
            <a:chExt cx="10591194" cy="6449115"/>
          </a:xfrm>
        </p:grpSpPr>
        <p:pic>
          <p:nvPicPr>
            <p:cNvPr id="21" name="Google Shape;21;p3"/>
            <p:cNvPicPr preferRelativeResize="0"/>
            <p:nvPr/>
          </p:nvPicPr>
          <p:blipFill>
            <a:blip r:embed="rId3">
              <a:alphaModFix/>
            </a:blip>
            <a:stretch>
              <a:fillRect/>
            </a:stretch>
          </p:blipFill>
          <p:spPr>
            <a:xfrm flipH="1">
              <a:off x="6345134" y="-736350"/>
              <a:ext cx="2913603" cy="1546426"/>
            </a:xfrm>
            <a:prstGeom prst="rect">
              <a:avLst/>
            </a:prstGeom>
            <a:noFill/>
            <a:ln>
              <a:noFill/>
            </a:ln>
          </p:spPr>
        </p:pic>
        <p:grpSp>
          <p:nvGrpSpPr>
            <p:cNvPr id="22" name="Google Shape;22;p3"/>
            <p:cNvGrpSpPr/>
            <p:nvPr/>
          </p:nvGrpSpPr>
          <p:grpSpPr>
            <a:xfrm>
              <a:off x="-1332458" y="-373612"/>
              <a:ext cx="3158162" cy="6086377"/>
              <a:chOff x="-1332458" y="-373612"/>
              <a:chExt cx="3158162" cy="6086377"/>
            </a:xfrm>
          </p:grpSpPr>
          <p:pic>
            <p:nvPicPr>
              <p:cNvPr id="23" name="Google Shape;23;p3"/>
              <p:cNvPicPr preferRelativeResize="0"/>
              <p:nvPr/>
            </p:nvPicPr>
            <p:blipFill>
              <a:blip r:embed="rId4">
                <a:alphaModFix/>
              </a:blip>
              <a:stretch>
                <a:fillRect/>
              </a:stretch>
            </p:blipFill>
            <p:spPr>
              <a:xfrm rot="3188606">
                <a:off x="-1005367" y="3055243"/>
                <a:ext cx="2503979" cy="2069937"/>
              </a:xfrm>
              <a:prstGeom prst="rect">
                <a:avLst/>
              </a:prstGeom>
              <a:noFill/>
              <a:ln>
                <a:noFill/>
              </a:ln>
            </p:spPr>
          </p:pic>
          <p:pic>
            <p:nvPicPr>
              <p:cNvPr id="24" name="Google Shape;24;p3"/>
              <p:cNvPicPr preferRelativeResize="0"/>
              <p:nvPr/>
            </p:nvPicPr>
            <p:blipFill>
              <a:blip r:embed="rId5">
                <a:alphaModFix/>
              </a:blip>
              <a:stretch>
                <a:fillRect/>
              </a:stretch>
            </p:blipFill>
            <p:spPr>
              <a:xfrm>
                <a:off x="-381300" y="-373612"/>
                <a:ext cx="1573251" cy="1546426"/>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 name="Google Shape;45;p6"/>
          <p:cNvGrpSpPr/>
          <p:nvPr/>
        </p:nvGrpSpPr>
        <p:grpSpPr>
          <a:xfrm>
            <a:off x="-853250" y="-1383747"/>
            <a:ext cx="11058653" cy="6853040"/>
            <a:chOff x="-853250" y="-1383747"/>
            <a:chExt cx="11058653" cy="6853040"/>
          </a:xfrm>
        </p:grpSpPr>
        <p:pic>
          <p:nvPicPr>
            <p:cNvPr id="46" name="Google Shape;46;p6"/>
            <p:cNvPicPr preferRelativeResize="0"/>
            <p:nvPr/>
          </p:nvPicPr>
          <p:blipFill>
            <a:blip r:embed="rId3">
              <a:alphaModFix/>
            </a:blip>
            <a:stretch>
              <a:fillRect/>
            </a:stretch>
          </p:blipFill>
          <p:spPr>
            <a:xfrm rot="-630392" flipH="1">
              <a:off x="7826576" y="3784275"/>
              <a:ext cx="1676948" cy="1545076"/>
            </a:xfrm>
            <a:prstGeom prst="rect">
              <a:avLst/>
            </a:prstGeom>
            <a:noFill/>
            <a:ln>
              <a:noFill/>
            </a:ln>
          </p:spPr>
        </p:pic>
        <p:pic>
          <p:nvPicPr>
            <p:cNvPr id="47" name="Google Shape;47;p6"/>
            <p:cNvPicPr preferRelativeResize="0"/>
            <p:nvPr/>
          </p:nvPicPr>
          <p:blipFill>
            <a:blip r:embed="rId4">
              <a:alphaModFix/>
            </a:blip>
            <a:stretch>
              <a:fillRect/>
            </a:stretch>
          </p:blipFill>
          <p:spPr>
            <a:xfrm rot="-2444432">
              <a:off x="7329356" y="-817454"/>
              <a:ext cx="2503984" cy="2069932"/>
            </a:xfrm>
            <a:prstGeom prst="rect">
              <a:avLst/>
            </a:prstGeom>
            <a:noFill/>
            <a:ln>
              <a:noFill/>
            </a:ln>
          </p:spPr>
        </p:pic>
        <p:pic>
          <p:nvPicPr>
            <p:cNvPr id="48" name="Google Shape;48;p6"/>
            <p:cNvPicPr preferRelativeResize="0"/>
            <p:nvPr/>
          </p:nvPicPr>
          <p:blipFill>
            <a:blip r:embed="rId5">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pic>
        <p:nvPicPr>
          <p:cNvPr id="58" name="Google Shape;58;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59" name="Google Shape;59;p8"/>
          <p:cNvSpPr txBox="1">
            <a:spLocks noGrp="1"/>
          </p:cNvSpPr>
          <p:nvPr>
            <p:ph type="title"/>
          </p:nvPr>
        </p:nvSpPr>
        <p:spPr>
          <a:xfrm>
            <a:off x="713325" y="974763"/>
            <a:ext cx="7717500" cy="319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79"/>
        <p:cNvGrpSpPr/>
        <p:nvPr/>
      </p:nvGrpSpPr>
      <p:grpSpPr>
        <a:xfrm>
          <a:off x="0" y="0"/>
          <a:ext cx="0" cy="0"/>
          <a:chOff x="0" y="0"/>
          <a:chExt cx="0" cy="0"/>
        </a:xfrm>
      </p:grpSpPr>
      <p:pic>
        <p:nvPicPr>
          <p:cNvPr id="80" name="Google Shape;80;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81" name="Google Shape;8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13"/>
          <p:cNvSpPr txBox="1">
            <a:spLocks noGrp="1"/>
          </p:cNvSpPr>
          <p:nvPr>
            <p:ph type="body" idx="1"/>
          </p:nvPr>
        </p:nvSpPr>
        <p:spPr>
          <a:xfrm>
            <a:off x="720000" y="1215750"/>
            <a:ext cx="38778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DM Sans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83" name="Google Shape;83;p13"/>
          <p:cNvGrpSpPr/>
          <p:nvPr/>
        </p:nvGrpSpPr>
        <p:grpSpPr>
          <a:xfrm>
            <a:off x="-1000400" y="-392206"/>
            <a:ext cx="11477338" cy="6937746"/>
            <a:chOff x="-1000400" y="-392206"/>
            <a:chExt cx="11477338" cy="6937746"/>
          </a:xfrm>
        </p:grpSpPr>
        <p:pic>
          <p:nvPicPr>
            <p:cNvPr id="84" name="Google Shape;84;p13"/>
            <p:cNvPicPr preferRelativeResize="0"/>
            <p:nvPr/>
          </p:nvPicPr>
          <p:blipFill>
            <a:blip r:embed="rId3">
              <a:alphaModFix/>
            </a:blip>
            <a:stretch>
              <a:fillRect/>
            </a:stretch>
          </p:blipFill>
          <p:spPr>
            <a:xfrm rot="-1415014">
              <a:off x="-690893" y="4061147"/>
              <a:ext cx="2503985" cy="2069931"/>
            </a:xfrm>
            <a:prstGeom prst="rect">
              <a:avLst/>
            </a:prstGeom>
            <a:noFill/>
            <a:ln>
              <a:noFill/>
            </a:ln>
          </p:spPr>
        </p:pic>
        <p:pic>
          <p:nvPicPr>
            <p:cNvPr id="85" name="Google Shape;85;p13"/>
            <p:cNvPicPr preferRelativeResize="0"/>
            <p:nvPr/>
          </p:nvPicPr>
          <p:blipFill>
            <a:blip r:embed="rId3">
              <a:alphaModFix/>
            </a:blip>
            <a:stretch>
              <a:fillRect/>
            </a:stretch>
          </p:blipFill>
          <p:spPr>
            <a:xfrm rot="10800000">
              <a:off x="7972956" y="-392206"/>
              <a:ext cx="2503982" cy="206993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7"/>
        <p:cNvGrpSpPr/>
        <p:nvPr/>
      </p:nvGrpSpPr>
      <p:grpSpPr>
        <a:xfrm>
          <a:off x="0" y="0"/>
          <a:ext cx="0" cy="0"/>
          <a:chOff x="0" y="0"/>
          <a:chExt cx="0" cy="0"/>
        </a:xfrm>
      </p:grpSpPr>
      <p:pic>
        <p:nvPicPr>
          <p:cNvPr id="158" name="Google Shape;158;p21"/>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59" name="Google Shape;159;p21"/>
          <p:cNvGrpSpPr/>
          <p:nvPr/>
        </p:nvGrpSpPr>
        <p:grpSpPr>
          <a:xfrm flipH="1">
            <a:off x="7456942" y="-373612"/>
            <a:ext cx="3158162" cy="6086377"/>
            <a:chOff x="-1332458" y="-373612"/>
            <a:chExt cx="3158162" cy="6086377"/>
          </a:xfrm>
        </p:grpSpPr>
        <p:pic>
          <p:nvPicPr>
            <p:cNvPr id="160" name="Google Shape;160;p21"/>
            <p:cNvPicPr preferRelativeResize="0"/>
            <p:nvPr/>
          </p:nvPicPr>
          <p:blipFill>
            <a:blip r:embed="rId3">
              <a:alphaModFix/>
            </a:blip>
            <a:stretch>
              <a:fillRect/>
            </a:stretch>
          </p:blipFill>
          <p:spPr>
            <a:xfrm rot="3188606">
              <a:off x="-1005367" y="3055243"/>
              <a:ext cx="2503979" cy="2069937"/>
            </a:xfrm>
            <a:prstGeom prst="rect">
              <a:avLst/>
            </a:prstGeom>
            <a:noFill/>
            <a:ln>
              <a:noFill/>
            </a:ln>
          </p:spPr>
        </p:pic>
        <p:pic>
          <p:nvPicPr>
            <p:cNvPr id="161" name="Google Shape;161;p21"/>
            <p:cNvPicPr preferRelativeResize="0"/>
            <p:nvPr/>
          </p:nvPicPr>
          <p:blipFill>
            <a:blip r:embed="rId4">
              <a:alphaModFix/>
            </a:blip>
            <a:stretch>
              <a:fillRect/>
            </a:stretch>
          </p:blipFill>
          <p:spPr>
            <a:xfrm>
              <a:off x="-381300" y="-373612"/>
              <a:ext cx="1573251" cy="154642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ebo"/>
              <a:buNone/>
              <a:defRPr sz="2800" b="1">
                <a:solidFill>
                  <a:schemeClr val="dk1"/>
                </a:solidFill>
                <a:latin typeface="Heebo"/>
                <a:ea typeface="Heebo"/>
                <a:cs typeface="Heebo"/>
                <a:sym typeface="Heebo"/>
              </a:defRPr>
            </a:lvl1pPr>
            <a:lvl2pPr lvl="1"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2pPr>
            <a:lvl3pPr lvl="2"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3pPr>
            <a:lvl4pPr lvl="3"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4pPr>
            <a:lvl5pPr lvl="4"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5pPr>
            <a:lvl6pPr lvl="5"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6pPr>
            <a:lvl7pPr lvl="6"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7pPr>
            <a:lvl8pPr lvl="7"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8pPr>
            <a:lvl9pPr lvl="8"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8" r:id="rId4"/>
    <p:sldLayoutId id="2147483659" r:id="rId5"/>
    <p:sldLayoutId id="214748366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0.png"/><Relationship Id="rId7" Type="http://schemas.openxmlformats.org/officeDocument/2006/relationships/diagramLayout" Target="../diagrams/layout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12.png"/><Relationship Id="rId10" Type="http://schemas.microsoft.com/office/2007/relationships/diagramDrawing" Target="../diagrams/drawing1.xml"/><Relationship Id="rId4" Type="http://schemas.openxmlformats.org/officeDocument/2006/relationships/image" Target="../media/image11.png"/><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686;p44">
            <a:extLst>
              <a:ext uri="{FF2B5EF4-FFF2-40B4-BE49-F238E27FC236}">
                <a16:creationId xmlns:a16="http://schemas.microsoft.com/office/drawing/2014/main" id="{E1A6706D-7108-31AC-3045-649F31515B0B}"/>
              </a:ext>
            </a:extLst>
          </p:cNvPr>
          <p:cNvGrpSpPr/>
          <p:nvPr/>
        </p:nvGrpSpPr>
        <p:grpSpPr>
          <a:xfrm>
            <a:off x="-1651176" y="-378121"/>
            <a:ext cx="4067643" cy="5749039"/>
            <a:chOff x="-1290066" y="-439325"/>
            <a:chExt cx="4067643" cy="5749039"/>
          </a:xfrm>
        </p:grpSpPr>
        <p:pic>
          <p:nvPicPr>
            <p:cNvPr id="4" name="Google Shape;687;p44">
              <a:extLst>
                <a:ext uri="{FF2B5EF4-FFF2-40B4-BE49-F238E27FC236}">
                  <a16:creationId xmlns:a16="http://schemas.microsoft.com/office/drawing/2014/main" id="{3CE4CAA0-4A52-3631-9C66-54A4C866932E}"/>
                </a:ext>
              </a:extLst>
            </p:cNvPr>
            <p:cNvPicPr preferRelativeResize="0"/>
            <p:nvPr/>
          </p:nvPicPr>
          <p:blipFill>
            <a:blip r:embed="rId2">
              <a:alphaModFix/>
            </a:blip>
            <a:stretch>
              <a:fillRect/>
            </a:stretch>
          </p:blipFill>
          <p:spPr>
            <a:xfrm rot="10453817">
              <a:off x="-1204252" y="2955724"/>
              <a:ext cx="3327454" cy="1874925"/>
            </a:xfrm>
            <a:prstGeom prst="rect">
              <a:avLst/>
            </a:prstGeom>
            <a:noFill/>
            <a:ln>
              <a:noFill/>
            </a:ln>
          </p:spPr>
        </p:pic>
        <p:pic>
          <p:nvPicPr>
            <p:cNvPr id="5" name="Google Shape;688;p44">
              <a:extLst>
                <a:ext uri="{FF2B5EF4-FFF2-40B4-BE49-F238E27FC236}">
                  <a16:creationId xmlns:a16="http://schemas.microsoft.com/office/drawing/2014/main" id="{6C016FDF-B877-18DA-7520-CFD456A4B3E0}"/>
                </a:ext>
              </a:extLst>
            </p:cNvPr>
            <p:cNvPicPr preferRelativeResize="0"/>
            <p:nvPr/>
          </p:nvPicPr>
          <p:blipFill>
            <a:blip r:embed="rId2">
              <a:alphaModFix/>
            </a:blip>
            <a:stretch>
              <a:fillRect/>
            </a:stretch>
          </p:blipFill>
          <p:spPr>
            <a:xfrm>
              <a:off x="-549875" y="-439325"/>
              <a:ext cx="3327452" cy="1874924"/>
            </a:xfrm>
            <a:prstGeom prst="rect">
              <a:avLst/>
            </a:prstGeom>
            <a:noFill/>
            <a:ln>
              <a:noFill/>
            </a:ln>
          </p:spPr>
        </p:pic>
        <p:pic>
          <p:nvPicPr>
            <p:cNvPr id="6" name="Google Shape;689;p44">
              <a:extLst>
                <a:ext uri="{FF2B5EF4-FFF2-40B4-BE49-F238E27FC236}">
                  <a16:creationId xmlns:a16="http://schemas.microsoft.com/office/drawing/2014/main" id="{62A4F014-B90B-F91C-30A9-EB859B414D42}"/>
                </a:ext>
              </a:extLst>
            </p:cNvPr>
            <p:cNvPicPr preferRelativeResize="0"/>
            <p:nvPr/>
          </p:nvPicPr>
          <p:blipFill>
            <a:blip r:embed="rId3">
              <a:alphaModFix/>
            </a:blip>
            <a:stretch>
              <a:fillRect/>
            </a:stretch>
          </p:blipFill>
          <p:spPr>
            <a:xfrm>
              <a:off x="139750" y="787500"/>
              <a:ext cx="2356402" cy="2943625"/>
            </a:xfrm>
            <a:prstGeom prst="rect">
              <a:avLst/>
            </a:prstGeom>
            <a:noFill/>
            <a:ln>
              <a:noFill/>
            </a:ln>
          </p:spPr>
        </p:pic>
        <p:pic>
          <p:nvPicPr>
            <p:cNvPr id="7" name="Google Shape;690;p44">
              <a:extLst>
                <a:ext uri="{FF2B5EF4-FFF2-40B4-BE49-F238E27FC236}">
                  <a16:creationId xmlns:a16="http://schemas.microsoft.com/office/drawing/2014/main" id="{C9154BC3-366C-FE13-12AC-E89E64DC331E}"/>
                </a:ext>
              </a:extLst>
            </p:cNvPr>
            <p:cNvPicPr preferRelativeResize="0"/>
            <p:nvPr/>
          </p:nvPicPr>
          <p:blipFill>
            <a:blip r:embed="rId4">
              <a:alphaModFix/>
            </a:blip>
            <a:stretch>
              <a:fillRect/>
            </a:stretch>
          </p:blipFill>
          <p:spPr>
            <a:xfrm>
              <a:off x="-96500" y="3763288"/>
              <a:ext cx="1573251" cy="1546426"/>
            </a:xfrm>
            <a:prstGeom prst="rect">
              <a:avLst/>
            </a:prstGeom>
            <a:noFill/>
            <a:ln>
              <a:noFill/>
            </a:ln>
          </p:spPr>
        </p:pic>
      </p:grpSp>
      <p:grpSp>
        <p:nvGrpSpPr>
          <p:cNvPr id="8" name="Google Shape;691;p44">
            <a:extLst>
              <a:ext uri="{FF2B5EF4-FFF2-40B4-BE49-F238E27FC236}">
                <a16:creationId xmlns:a16="http://schemas.microsoft.com/office/drawing/2014/main" id="{A6D0C75F-B9F5-CBBA-7ECB-B6A30386B5E0}"/>
              </a:ext>
            </a:extLst>
          </p:cNvPr>
          <p:cNvGrpSpPr/>
          <p:nvPr/>
        </p:nvGrpSpPr>
        <p:grpSpPr>
          <a:xfrm>
            <a:off x="6675977" y="-560153"/>
            <a:ext cx="3899368" cy="6263805"/>
            <a:chOff x="6427884" y="-456925"/>
            <a:chExt cx="3899368" cy="6263805"/>
          </a:xfrm>
        </p:grpSpPr>
        <p:pic>
          <p:nvPicPr>
            <p:cNvPr id="9" name="Google Shape;692;p44">
              <a:extLst>
                <a:ext uri="{FF2B5EF4-FFF2-40B4-BE49-F238E27FC236}">
                  <a16:creationId xmlns:a16="http://schemas.microsoft.com/office/drawing/2014/main" id="{B82326AB-CF2F-4BF3-AA1F-BEA521098FBC}"/>
                </a:ext>
              </a:extLst>
            </p:cNvPr>
            <p:cNvPicPr preferRelativeResize="0"/>
            <p:nvPr/>
          </p:nvPicPr>
          <p:blipFill>
            <a:blip r:embed="rId2">
              <a:alphaModFix/>
            </a:blip>
            <a:stretch>
              <a:fillRect/>
            </a:stretch>
          </p:blipFill>
          <p:spPr>
            <a:xfrm rot="-10453817" flipH="1">
              <a:off x="6913983" y="3769449"/>
              <a:ext cx="3327454" cy="1874925"/>
            </a:xfrm>
            <a:prstGeom prst="rect">
              <a:avLst/>
            </a:prstGeom>
            <a:noFill/>
            <a:ln>
              <a:noFill/>
            </a:ln>
          </p:spPr>
        </p:pic>
        <p:pic>
          <p:nvPicPr>
            <p:cNvPr id="10" name="Google Shape;693;p44">
              <a:extLst>
                <a:ext uri="{FF2B5EF4-FFF2-40B4-BE49-F238E27FC236}">
                  <a16:creationId xmlns:a16="http://schemas.microsoft.com/office/drawing/2014/main" id="{37FA8544-BC83-7362-3B04-A0B2B96E54C5}"/>
                </a:ext>
              </a:extLst>
            </p:cNvPr>
            <p:cNvPicPr preferRelativeResize="0"/>
            <p:nvPr/>
          </p:nvPicPr>
          <p:blipFill>
            <a:blip r:embed="rId2">
              <a:alphaModFix/>
            </a:blip>
            <a:stretch>
              <a:fillRect/>
            </a:stretch>
          </p:blipFill>
          <p:spPr>
            <a:xfrm flipH="1">
              <a:off x="6427884" y="-456925"/>
              <a:ext cx="3327452" cy="1874924"/>
            </a:xfrm>
            <a:prstGeom prst="rect">
              <a:avLst/>
            </a:prstGeom>
            <a:noFill/>
            <a:ln>
              <a:noFill/>
            </a:ln>
          </p:spPr>
        </p:pic>
        <p:pic>
          <p:nvPicPr>
            <p:cNvPr id="11" name="Google Shape;694;p44">
              <a:extLst>
                <a:ext uri="{FF2B5EF4-FFF2-40B4-BE49-F238E27FC236}">
                  <a16:creationId xmlns:a16="http://schemas.microsoft.com/office/drawing/2014/main" id="{DB5C37AB-3638-A820-7C33-8602A9361CB1}"/>
                </a:ext>
              </a:extLst>
            </p:cNvPr>
            <p:cNvPicPr preferRelativeResize="0"/>
            <p:nvPr/>
          </p:nvPicPr>
          <p:blipFill>
            <a:blip r:embed="rId5">
              <a:alphaModFix/>
            </a:blip>
            <a:stretch>
              <a:fillRect/>
            </a:stretch>
          </p:blipFill>
          <p:spPr>
            <a:xfrm>
              <a:off x="7112775" y="115149"/>
              <a:ext cx="1809300" cy="3248275"/>
            </a:xfrm>
            <a:prstGeom prst="rect">
              <a:avLst/>
            </a:prstGeom>
            <a:noFill/>
            <a:ln>
              <a:noFill/>
            </a:ln>
          </p:spPr>
        </p:pic>
        <p:pic>
          <p:nvPicPr>
            <p:cNvPr id="12" name="Google Shape;695;p44">
              <a:extLst>
                <a:ext uri="{FF2B5EF4-FFF2-40B4-BE49-F238E27FC236}">
                  <a16:creationId xmlns:a16="http://schemas.microsoft.com/office/drawing/2014/main" id="{6A780ED3-D46B-81D5-9B63-10608E620369}"/>
                </a:ext>
              </a:extLst>
            </p:cNvPr>
            <p:cNvPicPr preferRelativeResize="0"/>
            <p:nvPr/>
          </p:nvPicPr>
          <p:blipFill>
            <a:blip r:embed="rId6">
              <a:alphaModFix/>
            </a:blip>
            <a:stretch>
              <a:fillRect/>
            </a:stretch>
          </p:blipFill>
          <p:spPr>
            <a:xfrm flipH="1">
              <a:off x="6828182" y="2010351"/>
              <a:ext cx="2552083" cy="2200325"/>
            </a:xfrm>
            <a:prstGeom prst="rect">
              <a:avLst/>
            </a:prstGeom>
            <a:noFill/>
            <a:ln>
              <a:noFill/>
            </a:ln>
          </p:spPr>
        </p:pic>
        <p:pic>
          <p:nvPicPr>
            <p:cNvPr id="13" name="Google Shape;696;p44">
              <a:extLst>
                <a:ext uri="{FF2B5EF4-FFF2-40B4-BE49-F238E27FC236}">
                  <a16:creationId xmlns:a16="http://schemas.microsoft.com/office/drawing/2014/main" id="{A4B808FB-37C6-4F22-E33D-503B267A2150}"/>
                </a:ext>
              </a:extLst>
            </p:cNvPr>
            <p:cNvPicPr preferRelativeResize="0"/>
            <p:nvPr/>
          </p:nvPicPr>
          <p:blipFill>
            <a:blip r:embed="rId4">
              <a:alphaModFix/>
            </a:blip>
            <a:stretch>
              <a:fillRect/>
            </a:stretch>
          </p:blipFill>
          <p:spPr>
            <a:xfrm>
              <a:off x="7644150" y="3763288"/>
              <a:ext cx="1573251" cy="1546426"/>
            </a:xfrm>
            <a:prstGeom prst="rect">
              <a:avLst/>
            </a:prstGeom>
            <a:noFill/>
            <a:ln>
              <a:noFill/>
            </a:ln>
          </p:spPr>
        </p:pic>
      </p:grpSp>
      <p:sp>
        <p:nvSpPr>
          <p:cNvPr id="14" name="TextShape 1">
            <a:extLst>
              <a:ext uri="{FF2B5EF4-FFF2-40B4-BE49-F238E27FC236}">
                <a16:creationId xmlns:a16="http://schemas.microsoft.com/office/drawing/2014/main" id="{E7720FCA-A3BD-F569-0D2B-01FFFBAA8C53}"/>
              </a:ext>
            </a:extLst>
          </p:cNvPr>
          <p:cNvSpPr txBox="1"/>
          <p:nvPr/>
        </p:nvSpPr>
        <p:spPr>
          <a:xfrm>
            <a:off x="1975707" y="1983790"/>
            <a:ext cx="2988527" cy="1676270"/>
          </a:xfrm>
          <a:prstGeom prst="rect">
            <a:avLst/>
          </a:prstGeom>
          <a:noFill/>
          <a:ln w="0">
            <a:noFill/>
          </a:ln>
        </p:spPr>
        <p:txBody>
          <a:bodyPr lIns="68580" tIns="34290" rIns="68580" bIns="34290" anchor="b">
            <a:noAutofit/>
          </a:bodyPr>
          <a:lstStyle/>
          <a:p>
            <a:pPr algn="ctr">
              <a:lnSpc>
                <a:spcPct val="90000"/>
              </a:lnSpc>
            </a:pPr>
            <a:r>
              <a:rPr lang="en-US" sz="2500" b="1" spc="-1" dirty="0">
                <a:solidFill>
                  <a:schemeClr val="tx1"/>
                </a:solidFill>
                <a:latin typeface="Calibri"/>
              </a:rPr>
              <a:t>Movie Recommender System</a:t>
            </a:r>
            <a:endParaRPr lang="en-US" sz="2500" spc="-1" dirty="0">
              <a:solidFill>
                <a:schemeClr val="tx1"/>
              </a:solidFill>
              <a:latin typeface="Calibri"/>
            </a:endParaRPr>
          </a:p>
          <a:p>
            <a:pPr algn="ctr">
              <a:lnSpc>
                <a:spcPct val="90000"/>
              </a:lnSpc>
            </a:pPr>
            <a:r>
              <a:rPr lang="en-US" sz="2500" spc="-1" dirty="0">
                <a:solidFill>
                  <a:schemeClr val="tx1"/>
                </a:solidFill>
                <a:latin typeface="Calibri"/>
              </a:rPr>
              <a:t>Team ID - CU_CP_Team_8767</a:t>
            </a:r>
          </a:p>
        </p:txBody>
      </p:sp>
      <p:sp>
        <p:nvSpPr>
          <p:cNvPr id="15" name="Rectangle 14">
            <a:extLst>
              <a:ext uri="{FF2B5EF4-FFF2-40B4-BE49-F238E27FC236}">
                <a16:creationId xmlns:a16="http://schemas.microsoft.com/office/drawing/2014/main" id="{1C7E4D57-A2F4-E078-012F-0F0A2C63B077}"/>
              </a:ext>
            </a:extLst>
          </p:cNvPr>
          <p:cNvSpPr/>
          <p:nvPr/>
        </p:nvSpPr>
        <p:spPr>
          <a:xfrm>
            <a:off x="3016912" y="283911"/>
            <a:ext cx="2988527" cy="87131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oogle Shape;110;p4" descr="A close up of a sign&#10;&#10;Description automatically generated">
            <a:extLst>
              <a:ext uri="{FF2B5EF4-FFF2-40B4-BE49-F238E27FC236}">
                <a16:creationId xmlns:a16="http://schemas.microsoft.com/office/drawing/2014/main" id="{27A9B537-7F6E-7689-5D92-99B3CCD02B38}"/>
              </a:ext>
            </a:extLst>
          </p:cNvPr>
          <p:cNvPicPr preferRelativeResize="0"/>
          <p:nvPr/>
        </p:nvPicPr>
        <p:blipFill rotWithShape="1">
          <a:blip r:embed="rId7">
            <a:alphaModFix/>
          </a:blip>
          <a:srcRect/>
          <a:stretch/>
        </p:blipFill>
        <p:spPr>
          <a:xfrm>
            <a:off x="3130051" y="627924"/>
            <a:ext cx="1050529" cy="294230"/>
          </a:xfrm>
          <a:prstGeom prst="rect">
            <a:avLst/>
          </a:prstGeom>
          <a:noFill/>
          <a:ln>
            <a:noFill/>
          </a:ln>
        </p:spPr>
      </p:pic>
      <p:pic>
        <p:nvPicPr>
          <p:cNvPr id="17" name="Picture 16">
            <a:extLst>
              <a:ext uri="{FF2B5EF4-FFF2-40B4-BE49-F238E27FC236}">
                <a16:creationId xmlns:a16="http://schemas.microsoft.com/office/drawing/2014/main" id="{83640DEF-9D35-2889-72FD-42C2F52B9B6A}"/>
              </a:ext>
            </a:extLst>
          </p:cNvPr>
          <p:cNvPicPr>
            <a:picLocks noChangeAspect="1"/>
          </p:cNvPicPr>
          <p:nvPr/>
        </p:nvPicPr>
        <p:blipFill>
          <a:blip r:embed="rId8"/>
          <a:stretch>
            <a:fillRect/>
          </a:stretch>
        </p:blipFill>
        <p:spPr>
          <a:xfrm>
            <a:off x="5270606" y="543732"/>
            <a:ext cx="485958" cy="475451"/>
          </a:xfrm>
          <a:prstGeom prst="rect">
            <a:avLst/>
          </a:prstGeom>
        </p:spPr>
      </p:pic>
      <p:pic>
        <p:nvPicPr>
          <p:cNvPr id="18" name="Picture 17">
            <a:extLst>
              <a:ext uri="{FF2B5EF4-FFF2-40B4-BE49-F238E27FC236}">
                <a16:creationId xmlns:a16="http://schemas.microsoft.com/office/drawing/2014/main" id="{696C622E-A67C-BEF1-2BE3-CB7E2B2037E0}"/>
              </a:ext>
            </a:extLst>
          </p:cNvPr>
          <p:cNvPicPr>
            <a:picLocks noChangeAspect="1"/>
          </p:cNvPicPr>
          <p:nvPr/>
        </p:nvPicPr>
        <p:blipFill>
          <a:blip r:embed="rId9"/>
          <a:stretch>
            <a:fillRect/>
          </a:stretch>
        </p:blipFill>
        <p:spPr>
          <a:xfrm>
            <a:off x="4367691" y="548628"/>
            <a:ext cx="599270" cy="396879"/>
          </a:xfrm>
          <a:prstGeom prst="rect">
            <a:avLst/>
          </a:prstGeom>
        </p:spPr>
      </p:pic>
      <p:cxnSp>
        <p:nvCxnSpPr>
          <p:cNvPr id="19" name="Straight Connector 18">
            <a:extLst>
              <a:ext uri="{FF2B5EF4-FFF2-40B4-BE49-F238E27FC236}">
                <a16:creationId xmlns:a16="http://schemas.microsoft.com/office/drawing/2014/main" id="{73DD77D8-0382-8E09-406E-B6E9E1C57927}"/>
              </a:ext>
            </a:extLst>
          </p:cNvPr>
          <p:cNvCxnSpPr/>
          <p:nvPr/>
        </p:nvCxnSpPr>
        <p:spPr>
          <a:xfrm>
            <a:off x="4186043" y="537314"/>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6956156-5264-5201-41F7-31F20AC75BBB}"/>
              </a:ext>
            </a:extLst>
          </p:cNvPr>
          <p:cNvCxnSpPr/>
          <p:nvPr/>
        </p:nvCxnSpPr>
        <p:spPr>
          <a:xfrm>
            <a:off x="5093009" y="542783"/>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7EF67DF-3F37-96E8-D0BC-142E657EC286}"/>
              </a:ext>
            </a:extLst>
          </p:cNvPr>
          <p:cNvSpPr txBox="1"/>
          <p:nvPr/>
        </p:nvSpPr>
        <p:spPr>
          <a:xfrm>
            <a:off x="5564679" y="3657057"/>
            <a:ext cx="2243848" cy="1292662"/>
          </a:xfrm>
          <a:prstGeom prst="rect">
            <a:avLst/>
          </a:prstGeom>
          <a:noFill/>
        </p:spPr>
        <p:txBody>
          <a:bodyPr wrap="square" rtlCol="0">
            <a:spAutoFit/>
          </a:bodyPr>
          <a:lstStyle/>
          <a:p>
            <a:r>
              <a:rPr lang="en-IN" sz="1600" dirty="0">
                <a:solidFill>
                  <a:schemeClr val="tx1"/>
                </a:solidFill>
              </a:rPr>
              <a:t>Nishant Verma</a:t>
            </a:r>
          </a:p>
          <a:p>
            <a:r>
              <a:rPr lang="en-IN" sz="1600" dirty="0">
                <a:solidFill>
                  <a:schemeClr val="tx1"/>
                </a:solidFill>
              </a:rPr>
              <a:t>Dhruvi Rajput</a:t>
            </a:r>
          </a:p>
          <a:p>
            <a:r>
              <a:rPr lang="en-IN" sz="1600" dirty="0">
                <a:solidFill>
                  <a:schemeClr val="tx1"/>
                </a:solidFill>
              </a:rPr>
              <a:t>Tamanna Singh</a:t>
            </a:r>
          </a:p>
          <a:p>
            <a:r>
              <a:rPr lang="en-IN" sz="1600" dirty="0">
                <a:solidFill>
                  <a:schemeClr val="tx1"/>
                </a:solidFill>
              </a:rPr>
              <a:t>Tejas Solanki</a:t>
            </a:r>
            <a:endParaRPr lang="en-IN" dirty="0">
              <a:solidFill>
                <a:schemeClr val="tx1"/>
              </a:solidFill>
            </a:endParaRPr>
          </a:p>
          <a:p>
            <a:endParaRPr lang="en-IN" dirty="0"/>
          </a:p>
        </p:txBody>
      </p:sp>
    </p:spTree>
    <p:extLst>
      <p:ext uri="{BB962C8B-B14F-4D97-AF65-F5344CB8AC3E}">
        <p14:creationId xmlns:p14="http://schemas.microsoft.com/office/powerpoint/2010/main" val="2188878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4D20B2-E0D8-88BC-14FF-13EFFFE998E3}"/>
              </a:ext>
            </a:extLst>
          </p:cNvPr>
          <p:cNvSpPr txBox="1"/>
          <p:nvPr/>
        </p:nvSpPr>
        <p:spPr>
          <a:xfrm>
            <a:off x="274901" y="284036"/>
            <a:ext cx="2633303" cy="338554"/>
          </a:xfrm>
          <a:prstGeom prst="rect">
            <a:avLst/>
          </a:prstGeom>
          <a:noFill/>
        </p:spPr>
        <p:txBody>
          <a:bodyPr wrap="square" rtlCol="0">
            <a:spAutoFit/>
          </a:bodyPr>
          <a:lstStyle/>
          <a:p>
            <a:r>
              <a:rPr lang="en-US" sz="1600" dirty="0">
                <a:solidFill>
                  <a:schemeClr val="tx1"/>
                </a:solidFill>
              </a:rPr>
              <a:t>Outcomes of project:</a:t>
            </a:r>
            <a:endParaRPr lang="en-IN" sz="1600" dirty="0">
              <a:solidFill>
                <a:schemeClr val="tx1"/>
              </a:solidFill>
            </a:endParaRPr>
          </a:p>
        </p:txBody>
      </p:sp>
      <p:pic>
        <p:nvPicPr>
          <p:cNvPr id="5" name="Picture 4">
            <a:extLst>
              <a:ext uri="{FF2B5EF4-FFF2-40B4-BE49-F238E27FC236}">
                <a16:creationId xmlns:a16="http://schemas.microsoft.com/office/drawing/2014/main" id="{A2157CE3-EE29-CDD1-C783-92B71C3A8FCB}"/>
              </a:ext>
            </a:extLst>
          </p:cNvPr>
          <p:cNvPicPr>
            <a:picLocks noChangeAspect="1"/>
          </p:cNvPicPr>
          <p:nvPr/>
        </p:nvPicPr>
        <p:blipFill>
          <a:blip r:embed="rId2"/>
          <a:stretch>
            <a:fillRect/>
          </a:stretch>
        </p:blipFill>
        <p:spPr>
          <a:xfrm>
            <a:off x="194553" y="754122"/>
            <a:ext cx="7471282" cy="4389378"/>
          </a:xfrm>
          <a:prstGeom prst="rect">
            <a:avLst/>
          </a:prstGeom>
        </p:spPr>
      </p:pic>
    </p:spTree>
    <p:extLst>
      <p:ext uri="{BB962C8B-B14F-4D97-AF65-F5344CB8AC3E}">
        <p14:creationId xmlns:p14="http://schemas.microsoft.com/office/powerpoint/2010/main" val="834205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C8377F-0839-11B5-32C5-7E88C1F056AC}"/>
              </a:ext>
            </a:extLst>
          </p:cNvPr>
          <p:cNvSpPr txBox="1"/>
          <p:nvPr/>
        </p:nvSpPr>
        <p:spPr>
          <a:xfrm>
            <a:off x="274901" y="284036"/>
            <a:ext cx="2633303" cy="338554"/>
          </a:xfrm>
          <a:prstGeom prst="rect">
            <a:avLst/>
          </a:prstGeom>
          <a:noFill/>
        </p:spPr>
        <p:txBody>
          <a:bodyPr wrap="square" rtlCol="0">
            <a:spAutoFit/>
          </a:bodyPr>
          <a:lstStyle/>
          <a:p>
            <a:r>
              <a:rPr lang="en-US" sz="1600" dirty="0">
                <a:solidFill>
                  <a:schemeClr val="tx1"/>
                </a:solidFill>
              </a:rPr>
              <a:t>Outcomes of project:</a:t>
            </a:r>
            <a:endParaRPr lang="en-IN" sz="1600" dirty="0">
              <a:solidFill>
                <a:schemeClr val="tx1"/>
              </a:solidFill>
            </a:endParaRPr>
          </a:p>
        </p:txBody>
      </p:sp>
      <p:pic>
        <p:nvPicPr>
          <p:cNvPr id="5" name="Picture 4">
            <a:extLst>
              <a:ext uri="{FF2B5EF4-FFF2-40B4-BE49-F238E27FC236}">
                <a16:creationId xmlns:a16="http://schemas.microsoft.com/office/drawing/2014/main" id="{D0CEAB68-89A1-A86F-A477-9AE9BBF8B96C}"/>
              </a:ext>
            </a:extLst>
          </p:cNvPr>
          <p:cNvPicPr>
            <a:picLocks noChangeAspect="1"/>
          </p:cNvPicPr>
          <p:nvPr/>
        </p:nvPicPr>
        <p:blipFill>
          <a:blip r:embed="rId2"/>
          <a:stretch>
            <a:fillRect/>
          </a:stretch>
        </p:blipFill>
        <p:spPr>
          <a:xfrm>
            <a:off x="194553" y="814710"/>
            <a:ext cx="7368154" cy="4328790"/>
          </a:xfrm>
          <a:prstGeom prst="rect">
            <a:avLst/>
          </a:prstGeom>
        </p:spPr>
      </p:pic>
    </p:spTree>
    <p:extLst>
      <p:ext uri="{BB962C8B-B14F-4D97-AF65-F5344CB8AC3E}">
        <p14:creationId xmlns:p14="http://schemas.microsoft.com/office/powerpoint/2010/main" val="3640908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12BA5-6DF0-2BC7-4806-D7554453DE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022C2F-C736-8360-211E-17D62E85E69F}"/>
              </a:ext>
            </a:extLst>
          </p:cNvPr>
          <p:cNvSpPr txBox="1"/>
          <p:nvPr/>
        </p:nvSpPr>
        <p:spPr>
          <a:xfrm>
            <a:off x="274901" y="284036"/>
            <a:ext cx="2633303" cy="338554"/>
          </a:xfrm>
          <a:prstGeom prst="rect">
            <a:avLst/>
          </a:prstGeom>
          <a:noFill/>
        </p:spPr>
        <p:txBody>
          <a:bodyPr wrap="square" rtlCol="0">
            <a:spAutoFit/>
          </a:bodyPr>
          <a:lstStyle/>
          <a:p>
            <a:r>
              <a:rPr lang="en-US" sz="1600" dirty="0">
                <a:solidFill>
                  <a:schemeClr val="tx1"/>
                </a:solidFill>
              </a:rPr>
              <a:t>Outcomes of project:</a:t>
            </a:r>
            <a:endParaRPr lang="en-IN" sz="1600" dirty="0">
              <a:solidFill>
                <a:schemeClr val="tx1"/>
              </a:solidFill>
            </a:endParaRPr>
          </a:p>
        </p:txBody>
      </p:sp>
      <p:pic>
        <p:nvPicPr>
          <p:cNvPr id="4" name="Picture 3">
            <a:extLst>
              <a:ext uri="{FF2B5EF4-FFF2-40B4-BE49-F238E27FC236}">
                <a16:creationId xmlns:a16="http://schemas.microsoft.com/office/drawing/2014/main" id="{1D9BF6FA-EC3F-5757-489D-3F0E3E49D053}"/>
              </a:ext>
            </a:extLst>
          </p:cNvPr>
          <p:cNvPicPr>
            <a:picLocks noChangeAspect="1"/>
          </p:cNvPicPr>
          <p:nvPr/>
        </p:nvPicPr>
        <p:blipFill>
          <a:blip r:embed="rId2"/>
          <a:stretch>
            <a:fillRect/>
          </a:stretch>
        </p:blipFill>
        <p:spPr>
          <a:xfrm>
            <a:off x="194553" y="754122"/>
            <a:ext cx="7471282" cy="4389378"/>
          </a:xfrm>
          <a:prstGeom prst="rect">
            <a:avLst/>
          </a:prstGeom>
        </p:spPr>
      </p:pic>
    </p:spTree>
    <p:extLst>
      <p:ext uri="{BB962C8B-B14F-4D97-AF65-F5344CB8AC3E}">
        <p14:creationId xmlns:p14="http://schemas.microsoft.com/office/powerpoint/2010/main" val="999080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C4274CCA-371E-33FF-3192-D1CD756DE4A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1FAE5B-92EA-6E65-3A58-AAB9FCB25F82}"/>
              </a:ext>
            </a:extLst>
          </p:cNvPr>
          <p:cNvSpPr/>
          <p:nvPr/>
        </p:nvSpPr>
        <p:spPr>
          <a:xfrm>
            <a:off x="4026195" y="262270"/>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110;p4" descr="A close up of a sign&#10;&#10;Description automatically generated">
            <a:extLst>
              <a:ext uri="{FF2B5EF4-FFF2-40B4-BE49-F238E27FC236}">
                <a16:creationId xmlns:a16="http://schemas.microsoft.com/office/drawing/2014/main" id="{77DE4961-1019-77CD-F537-98B5FC5F33DD}"/>
              </a:ext>
            </a:extLst>
          </p:cNvPr>
          <p:cNvPicPr preferRelativeResize="0"/>
          <p:nvPr/>
        </p:nvPicPr>
        <p:blipFill rotWithShape="1">
          <a:blip r:embed="rId3">
            <a:alphaModFix/>
          </a:blip>
          <a:srcRect/>
          <a:stretch/>
        </p:blipFill>
        <p:spPr>
          <a:xfrm>
            <a:off x="4158832" y="547508"/>
            <a:ext cx="932283" cy="256930"/>
          </a:xfrm>
          <a:prstGeom prst="rect">
            <a:avLst/>
          </a:prstGeom>
          <a:noFill/>
          <a:ln>
            <a:noFill/>
          </a:ln>
        </p:spPr>
      </p:pic>
      <p:pic>
        <p:nvPicPr>
          <p:cNvPr id="4" name="Picture 3">
            <a:extLst>
              <a:ext uri="{FF2B5EF4-FFF2-40B4-BE49-F238E27FC236}">
                <a16:creationId xmlns:a16="http://schemas.microsoft.com/office/drawing/2014/main" id="{EC9A7DC8-20B5-25A2-5B2F-1D9C87BEA5CA}"/>
              </a:ext>
            </a:extLst>
          </p:cNvPr>
          <p:cNvPicPr>
            <a:picLocks noChangeAspect="1"/>
          </p:cNvPicPr>
          <p:nvPr/>
        </p:nvPicPr>
        <p:blipFill>
          <a:blip r:embed="rId4"/>
          <a:stretch>
            <a:fillRect/>
          </a:stretch>
        </p:blipFill>
        <p:spPr>
          <a:xfrm>
            <a:off x="6270710" y="480811"/>
            <a:ext cx="455584" cy="421897"/>
          </a:xfrm>
          <a:prstGeom prst="rect">
            <a:avLst/>
          </a:prstGeom>
        </p:spPr>
      </p:pic>
      <p:pic>
        <p:nvPicPr>
          <p:cNvPr id="5" name="Picture 4">
            <a:extLst>
              <a:ext uri="{FF2B5EF4-FFF2-40B4-BE49-F238E27FC236}">
                <a16:creationId xmlns:a16="http://schemas.microsoft.com/office/drawing/2014/main" id="{9290C202-BA76-914B-8028-408AD0032F09}"/>
              </a:ext>
            </a:extLst>
          </p:cNvPr>
          <p:cNvPicPr>
            <a:picLocks noChangeAspect="1"/>
          </p:cNvPicPr>
          <p:nvPr/>
        </p:nvPicPr>
        <p:blipFill>
          <a:blip r:embed="rId5"/>
          <a:stretch>
            <a:fillRect/>
          </a:stretch>
        </p:blipFill>
        <p:spPr>
          <a:xfrm>
            <a:off x="5372985" y="478168"/>
            <a:ext cx="561813" cy="352175"/>
          </a:xfrm>
          <a:prstGeom prst="rect">
            <a:avLst/>
          </a:prstGeom>
        </p:spPr>
      </p:pic>
      <p:cxnSp>
        <p:nvCxnSpPr>
          <p:cNvPr id="6" name="Straight Connector 5">
            <a:extLst>
              <a:ext uri="{FF2B5EF4-FFF2-40B4-BE49-F238E27FC236}">
                <a16:creationId xmlns:a16="http://schemas.microsoft.com/office/drawing/2014/main" id="{A482CBB5-0654-20D2-49C4-8E6B935E6CB3}"/>
              </a:ext>
            </a:extLst>
          </p:cNvPr>
          <p:cNvCxnSpPr>
            <a:cxnSpLocks/>
          </p:cNvCxnSpPr>
          <p:nvPr/>
        </p:nvCxnSpPr>
        <p:spPr>
          <a:xfrm>
            <a:off x="5163883" y="474219"/>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4E4DB3D-CF81-8434-AA5D-EA35AD4AB84F}"/>
              </a:ext>
            </a:extLst>
          </p:cNvPr>
          <p:cNvCxnSpPr>
            <a:cxnSpLocks/>
          </p:cNvCxnSpPr>
          <p:nvPr/>
        </p:nvCxnSpPr>
        <p:spPr>
          <a:xfrm>
            <a:off x="6070849" y="479688"/>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 name="Title 4">
            <a:extLst>
              <a:ext uri="{FF2B5EF4-FFF2-40B4-BE49-F238E27FC236}">
                <a16:creationId xmlns:a16="http://schemas.microsoft.com/office/drawing/2014/main" id="{66EB802E-D419-C379-C777-1F6DCDB4EEFB}"/>
              </a:ext>
            </a:extLst>
          </p:cNvPr>
          <p:cNvSpPr>
            <a:spLocks noGrp="1"/>
          </p:cNvSpPr>
          <p:nvPr>
            <p:ph type="title"/>
          </p:nvPr>
        </p:nvSpPr>
        <p:spPr>
          <a:xfrm>
            <a:off x="944279" y="769817"/>
            <a:ext cx="2360063" cy="572700"/>
          </a:xfrm>
        </p:spPr>
        <p:txBody>
          <a:bodyPr/>
          <a:lstStyle/>
          <a:p>
            <a:r>
              <a:rPr lang="en-IN" sz="2400" dirty="0">
                <a:solidFill>
                  <a:schemeClr val="tx1"/>
                </a:solidFill>
              </a:rPr>
              <a:t>Conclusion</a:t>
            </a:r>
          </a:p>
        </p:txBody>
      </p:sp>
      <p:sp>
        <p:nvSpPr>
          <p:cNvPr id="11" name="TextBox 10">
            <a:extLst>
              <a:ext uri="{FF2B5EF4-FFF2-40B4-BE49-F238E27FC236}">
                <a16:creationId xmlns:a16="http://schemas.microsoft.com/office/drawing/2014/main" id="{2767E0ED-E5DA-8E00-AFDC-BC95818E6190}"/>
              </a:ext>
            </a:extLst>
          </p:cNvPr>
          <p:cNvSpPr txBox="1"/>
          <p:nvPr/>
        </p:nvSpPr>
        <p:spPr>
          <a:xfrm rot="10800000" flipH="1" flipV="1">
            <a:off x="992015" y="1837194"/>
            <a:ext cx="7265916" cy="1600438"/>
          </a:xfrm>
          <a:prstGeom prst="rect">
            <a:avLst/>
          </a:prstGeom>
          <a:noFill/>
        </p:spPr>
        <p:txBody>
          <a:bodyPr wrap="square" rtlCol="0">
            <a:spAutoFit/>
          </a:bodyPr>
          <a:lstStyle/>
          <a:p>
            <a:r>
              <a:rPr lang="en-US" b="1" dirty="0">
                <a:solidFill>
                  <a:schemeClr val="tx1"/>
                </a:solidFill>
              </a:rPr>
              <a:t>The system successfully improves movie discovery by harnessing real-time data integration and personalized recommendation algorithms. </a:t>
            </a:r>
          </a:p>
          <a:p>
            <a:r>
              <a:rPr lang="en-US" b="1" dirty="0">
                <a:solidFill>
                  <a:schemeClr val="tx1"/>
                </a:solidFill>
              </a:rPr>
              <a:t>Instead of overwhelming users with a generic list of popular titles, it dynamically gathers up-to-date movie information—ranging from detailed overviews and cast profiles to user reviews—through continuous data calls to the </a:t>
            </a:r>
            <a:r>
              <a:rPr lang="en-US" b="1" dirty="0" err="1">
                <a:solidFill>
                  <a:schemeClr val="tx1"/>
                </a:solidFill>
              </a:rPr>
              <a:t>TMDb</a:t>
            </a:r>
            <a:r>
              <a:rPr lang="en-US" b="1" dirty="0">
                <a:solidFill>
                  <a:schemeClr val="tx1"/>
                </a:solidFill>
              </a:rPr>
              <a:t> API. </a:t>
            </a:r>
          </a:p>
          <a:p>
            <a:r>
              <a:rPr lang="en-US" b="1" dirty="0">
                <a:solidFill>
                  <a:schemeClr val="tx1"/>
                </a:solidFill>
              </a:rPr>
              <a:t>This real-time integration ensures that the recommendations are both current and reflective of recent trends or releases.</a:t>
            </a:r>
            <a:endParaRPr lang="en-IN" b="1" dirty="0">
              <a:solidFill>
                <a:schemeClr val="tx1"/>
              </a:solidFill>
            </a:endParaRPr>
          </a:p>
        </p:txBody>
      </p:sp>
    </p:spTree>
    <p:extLst>
      <p:ext uri="{BB962C8B-B14F-4D97-AF65-F5344CB8AC3E}">
        <p14:creationId xmlns:p14="http://schemas.microsoft.com/office/powerpoint/2010/main" val="33858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CEA2C4EE-0A44-E305-1A89-FF555D0847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49107FB-1E0C-785E-F2BB-0FC47CB966B4}"/>
              </a:ext>
            </a:extLst>
          </p:cNvPr>
          <p:cNvSpPr/>
          <p:nvPr/>
        </p:nvSpPr>
        <p:spPr>
          <a:xfrm>
            <a:off x="4026195" y="262270"/>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110;p4" descr="A close up of a sign&#10;&#10;Description automatically generated">
            <a:extLst>
              <a:ext uri="{FF2B5EF4-FFF2-40B4-BE49-F238E27FC236}">
                <a16:creationId xmlns:a16="http://schemas.microsoft.com/office/drawing/2014/main" id="{647A4920-9A98-B92B-441C-272A081D6BA4}"/>
              </a:ext>
            </a:extLst>
          </p:cNvPr>
          <p:cNvPicPr preferRelativeResize="0"/>
          <p:nvPr/>
        </p:nvPicPr>
        <p:blipFill rotWithShape="1">
          <a:blip r:embed="rId3">
            <a:alphaModFix/>
          </a:blip>
          <a:srcRect/>
          <a:stretch/>
        </p:blipFill>
        <p:spPr>
          <a:xfrm>
            <a:off x="4158832" y="547508"/>
            <a:ext cx="932283" cy="256930"/>
          </a:xfrm>
          <a:prstGeom prst="rect">
            <a:avLst/>
          </a:prstGeom>
          <a:noFill/>
          <a:ln>
            <a:noFill/>
          </a:ln>
        </p:spPr>
      </p:pic>
      <p:pic>
        <p:nvPicPr>
          <p:cNvPr id="4" name="Picture 3">
            <a:extLst>
              <a:ext uri="{FF2B5EF4-FFF2-40B4-BE49-F238E27FC236}">
                <a16:creationId xmlns:a16="http://schemas.microsoft.com/office/drawing/2014/main" id="{6716FE6C-9E8A-4AA6-C33C-7A70D5B00358}"/>
              </a:ext>
            </a:extLst>
          </p:cNvPr>
          <p:cNvPicPr>
            <a:picLocks noChangeAspect="1"/>
          </p:cNvPicPr>
          <p:nvPr/>
        </p:nvPicPr>
        <p:blipFill>
          <a:blip r:embed="rId4"/>
          <a:stretch>
            <a:fillRect/>
          </a:stretch>
        </p:blipFill>
        <p:spPr>
          <a:xfrm>
            <a:off x="6270710" y="480811"/>
            <a:ext cx="455584" cy="421897"/>
          </a:xfrm>
          <a:prstGeom prst="rect">
            <a:avLst/>
          </a:prstGeom>
        </p:spPr>
      </p:pic>
      <p:pic>
        <p:nvPicPr>
          <p:cNvPr id="5" name="Picture 4">
            <a:extLst>
              <a:ext uri="{FF2B5EF4-FFF2-40B4-BE49-F238E27FC236}">
                <a16:creationId xmlns:a16="http://schemas.microsoft.com/office/drawing/2014/main" id="{4D256FF8-8678-9FFB-076F-21C8A8501B6D}"/>
              </a:ext>
            </a:extLst>
          </p:cNvPr>
          <p:cNvPicPr>
            <a:picLocks noChangeAspect="1"/>
          </p:cNvPicPr>
          <p:nvPr/>
        </p:nvPicPr>
        <p:blipFill>
          <a:blip r:embed="rId5"/>
          <a:stretch>
            <a:fillRect/>
          </a:stretch>
        </p:blipFill>
        <p:spPr>
          <a:xfrm>
            <a:off x="5372985" y="478168"/>
            <a:ext cx="561813" cy="352175"/>
          </a:xfrm>
          <a:prstGeom prst="rect">
            <a:avLst/>
          </a:prstGeom>
        </p:spPr>
      </p:pic>
      <p:cxnSp>
        <p:nvCxnSpPr>
          <p:cNvPr id="6" name="Straight Connector 5">
            <a:extLst>
              <a:ext uri="{FF2B5EF4-FFF2-40B4-BE49-F238E27FC236}">
                <a16:creationId xmlns:a16="http://schemas.microsoft.com/office/drawing/2014/main" id="{1F27CDD1-86C3-89EB-93DF-92113B335320}"/>
              </a:ext>
            </a:extLst>
          </p:cNvPr>
          <p:cNvCxnSpPr>
            <a:cxnSpLocks/>
          </p:cNvCxnSpPr>
          <p:nvPr/>
        </p:nvCxnSpPr>
        <p:spPr>
          <a:xfrm>
            <a:off x="5163883" y="474219"/>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DE8F1AF-DDB2-DB8D-7205-69F501C13C81}"/>
              </a:ext>
            </a:extLst>
          </p:cNvPr>
          <p:cNvCxnSpPr>
            <a:cxnSpLocks/>
          </p:cNvCxnSpPr>
          <p:nvPr/>
        </p:nvCxnSpPr>
        <p:spPr>
          <a:xfrm>
            <a:off x="6070849" y="479688"/>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Title 4">
            <a:extLst>
              <a:ext uri="{FF2B5EF4-FFF2-40B4-BE49-F238E27FC236}">
                <a16:creationId xmlns:a16="http://schemas.microsoft.com/office/drawing/2014/main" id="{DB5153C1-8DE9-87E3-46A2-BF37F921D489}"/>
              </a:ext>
            </a:extLst>
          </p:cNvPr>
          <p:cNvSpPr>
            <a:spLocks noGrp="1"/>
          </p:cNvSpPr>
          <p:nvPr>
            <p:ph type="title"/>
          </p:nvPr>
        </p:nvSpPr>
        <p:spPr>
          <a:xfrm>
            <a:off x="813995" y="804438"/>
            <a:ext cx="3181594" cy="572700"/>
          </a:xfrm>
        </p:spPr>
        <p:txBody>
          <a:bodyPr/>
          <a:lstStyle/>
          <a:p>
            <a:r>
              <a:rPr lang="en-IN" sz="2400" dirty="0">
                <a:solidFill>
                  <a:schemeClr val="tx1"/>
                </a:solidFill>
              </a:rPr>
              <a:t>Future Perspective</a:t>
            </a:r>
          </a:p>
        </p:txBody>
      </p:sp>
      <p:sp>
        <p:nvSpPr>
          <p:cNvPr id="9" name="TextBox 8">
            <a:extLst>
              <a:ext uri="{FF2B5EF4-FFF2-40B4-BE49-F238E27FC236}">
                <a16:creationId xmlns:a16="http://schemas.microsoft.com/office/drawing/2014/main" id="{FB61230C-0076-FC9B-2743-0A693E22A54C}"/>
              </a:ext>
            </a:extLst>
          </p:cNvPr>
          <p:cNvSpPr txBox="1"/>
          <p:nvPr/>
        </p:nvSpPr>
        <p:spPr>
          <a:xfrm>
            <a:off x="813995" y="1661406"/>
            <a:ext cx="7608110" cy="2677656"/>
          </a:xfrm>
          <a:prstGeom prst="rect">
            <a:avLst/>
          </a:prstGeom>
          <a:noFill/>
        </p:spPr>
        <p:txBody>
          <a:bodyPr wrap="square" rtlCol="0">
            <a:spAutoFit/>
          </a:bodyPr>
          <a:lstStyle/>
          <a:p>
            <a:pPr algn="l"/>
            <a:r>
              <a:rPr lang="en-US" sz="1400" b="1" dirty="0">
                <a:solidFill>
                  <a:schemeClr val="tx1"/>
                </a:solidFill>
              </a:rPr>
              <a:t>Add user authentication and history-based recommendations:</a:t>
            </a:r>
          </a:p>
          <a:p>
            <a:pPr marL="285750" indent="-285750" algn="l">
              <a:buClr>
                <a:schemeClr val="tx1"/>
              </a:buClr>
              <a:buFont typeface="Wingdings" panose="05000000000000000000" pitchFamily="2" charset="2"/>
              <a:buChar char="v"/>
            </a:pPr>
            <a:r>
              <a:rPr lang="en-IN" dirty="0">
                <a:solidFill>
                  <a:schemeClr val="tx1"/>
                </a:solidFill>
              </a:rPr>
              <a:t>User Authentication</a:t>
            </a:r>
            <a:endParaRPr lang="en-US" b="1" dirty="0">
              <a:solidFill>
                <a:schemeClr val="tx1"/>
              </a:solidFill>
            </a:endParaRPr>
          </a:p>
          <a:p>
            <a:pPr marL="285750" indent="-285750" algn="l">
              <a:buClr>
                <a:schemeClr val="tx1"/>
              </a:buClr>
              <a:buFont typeface="Wingdings" panose="05000000000000000000" pitchFamily="2" charset="2"/>
              <a:buChar char="v"/>
            </a:pPr>
            <a:r>
              <a:rPr lang="en-IN" dirty="0">
                <a:solidFill>
                  <a:schemeClr val="tx1"/>
                </a:solidFill>
              </a:rPr>
              <a:t>History-Based Recommendations</a:t>
            </a:r>
            <a:endParaRPr lang="en-US" sz="1400" b="1" dirty="0">
              <a:solidFill>
                <a:schemeClr val="tx1"/>
              </a:solidFill>
            </a:endParaRPr>
          </a:p>
          <a:p>
            <a:pPr algn="l"/>
            <a:r>
              <a:rPr lang="en-US" sz="1400" b="1" dirty="0">
                <a:solidFill>
                  <a:schemeClr val="tx1"/>
                </a:solidFill>
              </a:rPr>
              <a:t>Integrate ratings and user feedback:</a:t>
            </a:r>
          </a:p>
          <a:p>
            <a:pPr marL="285750" indent="-285750" algn="l">
              <a:buClr>
                <a:schemeClr val="tx1"/>
              </a:buClr>
              <a:buFont typeface="Wingdings" panose="05000000000000000000" pitchFamily="2" charset="2"/>
              <a:buChar char="v"/>
            </a:pPr>
            <a:r>
              <a:rPr lang="en-IN" dirty="0">
                <a:solidFill>
                  <a:schemeClr val="tx1"/>
                </a:solidFill>
              </a:rPr>
              <a:t>User Ratings</a:t>
            </a:r>
            <a:endParaRPr lang="en-US" b="1" dirty="0">
              <a:solidFill>
                <a:schemeClr val="tx1"/>
              </a:solidFill>
            </a:endParaRPr>
          </a:p>
          <a:p>
            <a:pPr marL="285750" indent="-285750" algn="l">
              <a:buClr>
                <a:schemeClr val="tx1"/>
              </a:buClr>
              <a:buFont typeface="Wingdings" panose="05000000000000000000" pitchFamily="2" charset="2"/>
              <a:buChar char="v"/>
            </a:pPr>
            <a:r>
              <a:rPr lang="en-IN" dirty="0">
                <a:solidFill>
                  <a:schemeClr val="tx1"/>
                </a:solidFill>
              </a:rPr>
              <a:t>User Feedback</a:t>
            </a:r>
            <a:endParaRPr lang="en-US" sz="1400" b="1" dirty="0">
              <a:solidFill>
                <a:schemeClr val="tx1"/>
              </a:solidFill>
            </a:endParaRPr>
          </a:p>
          <a:p>
            <a:pPr algn="l"/>
            <a:r>
              <a:rPr lang="en-US" sz="1400" b="1" dirty="0">
                <a:solidFill>
                  <a:schemeClr val="tx1"/>
                </a:solidFill>
              </a:rPr>
              <a:t>Expand to include TV shows and multi-language support:</a:t>
            </a:r>
          </a:p>
          <a:p>
            <a:pPr marL="400050" indent="-400050" algn="l">
              <a:buClr>
                <a:schemeClr val="tx1"/>
              </a:buClr>
              <a:buFont typeface="Wingdings" panose="05000000000000000000" pitchFamily="2" charset="2"/>
              <a:buChar char="v"/>
            </a:pPr>
            <a:r>
              <a:rPr lang="en-IN" dirty="0">
                <a:solidFill>
                  <a:schemeClr val="tx1"/>
                </a:solidFill>
              </a:rPr>
              <a:t>TV Shows Integration</a:t>
            </a:r>
            <a:endParaRPr lang="en-US" b="1" dirty="0">
              <a:solidFill>
                <a:schemeClr val="tx1"/>
              </a:solidFill>
            </a:endParaRPr>
          </a:p>
          <a:p>
            <a:pPr marL="400050" indent="-400050" algn="l">
              <a:buClr>
                <a:schemeClr val="tx1"/>
              </a:buClr>
              <a:buFont typeface="Wingdings" panose="05000000000000000000" pitchFamily="2" charset="2"/>
              <a:buChar char="v"/>
            </a:pPr>
            <a:r>
              <a:rPr lang="en-IN" dirty="0">
                <a:solidFill>
                  <a:schemeClr val="tx1"/>
                </a:solidFill>
              </a:rPr>
              <a:t>Multi-Language Support</a:t>
            </a:r>
            <a:endParaRPr lang="en-US" sz="1400" b="1" dirty="0">
              <a:solidFill>
                <a:schemeClr val="tx1"/>
              </a:solidFill>
            </a:endParaRPr>
          </a:p>
          <a:p>
            <a:pPr algn="l"/>
            <a:r>
              <a:rPr lang="en-US" sz="1400" b="1" dirty="0">
                <a:solidFill>
                  <a:schemeClr val="tx1"/>
                </a:solidFill>
              </a:rPr>
              <a:t>Mobile-friendly version:</a:t>
            </a:r>
          </a:p>
          <a:p>
            <a:pPr marL="400050" indent="-400050" algn="l">
              <a:buClr>
                <a:schemeClr val="tx1"/>
              </a:buClr>
              <a:buFont typeface="Wingdings" panose="05000000000000000000" pitchFamily="2" charset="2"/>
              <a:buChar char="v"/>
            </a:pPr>
            <a:r>
              <a:rPr lang="en-IN" dirty="0">
                <a:solidFill>
                  <a:schemeClr val="tx1"/>
                </a:solidFill>
              </a:rPr>
              <a:t>Responsive Design</a:t>
            </a:r>
            <a:endParaRPr lang="en-US" b="1" dirty="0">
              <a:solidFill>
                <a:schemeClr val="tx1"/>
              </a:solidFill>
            </a:endParaRPr>
          </a:p>
          <a:p>
            <a:pPr marL="400050" indent="-400050" algn="l">
              <a:buClr>
                <a:schemeClr val="tx1"/>
              </a:buClr>
              <a:buFont typeface="Wingdings" panose="05000000000000000000" pitchFamily="2" charset="2"/>
              <a:buChar char="v"/>
            </a:pPr>
            <a:r>
              <a:rPr lang="en-IN" dirty="0">
                <a:solidFill>
                  <a:schemeClr val="tx1"/>
                </a:solidFill>
              </a:rPr>
              <a:t>Enhanced User Experience</a:t>
            </a:r>
          </a:p>
        </p:txBody>
      </p:sp>
    </p:spTree>
    <p:extLst>
      <p:ext uri="{BB962C8B-B14F-4D97-AF65-F5344CB8AC3E}">
        <p14:creationId xmlns:p14="http://schemas.microsoft.com/office/powerpoint/2010/main" val="3038535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47B1A8C-6E83-6E2B-4EA8-999778DA8C05}"/>
              </a:ext>
            </a:extLst>
          </p:cNvPr>
          <p:cNvSpPr>
            <a:spLocks noGrp="1"/>
          </p:cNvSpPr>
          <p:nvPr>
            <p:ph type="subTitle" idx="1"/>
          </p:nvPr>
        </p:nvSpPr>
        <p:spPr>
          <a:xfrm>
            <a:off x="1262924" y="568463"/>
            <a:ext cx="2987607" cy="474525"/>
          </a:xfrm>
        </p:spPr>
        <p:txBody>
          <a:bodyPr/>
          <a:lstStyle/>
          <a:p>
            <a:r>
              <a:rPr lang="en-US" b="1" dirty="0"/>
              <a:t>Demo Video Link:</a:t>
            </a:r>
            <a:endParaRPr lang="en-IN" b="1" dirty="0"/>
          </a:p>
        </p:txBody>
      </p:sp>
      <p:sp>
        <p:nvSpPr>
          <p:cNvPr id="7" name="TextBox 6">
            <a:extLst>
              <a:ext uri="{FF2B5EF4-FFF2-40B4-BE49-F238E27FC236}">
                <a16:creationId xmlns:a16="http://schemas.microsoft.com/office/drawing/2014/main" id="{1D00531C-14B8-B61B-AC6A-C15F6ABFA87F}"/>
              </a:ext>
            </a:extLst>
          </p:cNvPr>
          <p:cNvSpPr txBox="1"/>
          <p:nvPr/>
        </p:nvSpPr>
        <p:spPr>
          <a:xfrm>
            <a:off x="1100030" y="1519417"/>
            <a:ext cx="6943940" cy="523220"/>
          </a:xfrm>
          <a:prstGeom prst="rect">
            <a:avLst/>
          </a:prstGeom>
          <a:noFill/>
        </p:spPr>
        <p:txBody>
          <a:bodyPr wrap="square" rtlCol="0">
            <a:spAutoFit/>
          </a:bodyPr>
          <a:lstStyle/>
          <a:p>
            <a:r>
              <a:rPr lang="en-IN" dirty="0">
                <a:solidFill>
                  <a:schemeClr val="tx1"/>
                </a:solidFill>
              </a:rPr>
              <a:t>https://drive.google.com/file/d/1dV2McPDr2jvgchYQs6lMnx21YwFSJ1cT/view?usp=drive_link </a:t>
            </a:r>
          </a:p>
        </p:txBody>
      </p:sp>
    </p:spTree>
    <p:extLst>
      <p:ext uri="{BB962C8B-B14F-4D97-AF65-F5344CB8AC3E}">
        <p14:creationId xmlns:p14="http://schemas.microsoft.com/office/powerpoint/2010/main" val="2186995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Thank you </a:t>
            </a:r>
            <a:r>
              <a:rPr lang="en-US" dirty="0">
                <a:sym typeface="Wingdings" panose="05000000000000000000" pitchFamily="2" charset="2"/>
              </a:rPr>
              <a:t></a:t>
            </a:r>
            <a:r>
              <a:rPr lang="en-US" dirty="0"/>
              <a:t> (But Remember….)</a:t>
            </a:r>
            <a:endParaRPr dirty="0"/>
          </a:p>
        </p:txBody>
      </p:sp>
      <p:sp>
        <p:nvSpPr>
          <p:cNvPr id="1078" name="Google Shape;1078;p46"/>
          <p:cNvSpPr txBox="1">
            <a:spLocks noGrp="1"/>
          </p:cNvSpPr>
          <p:nvPr>
            <p:ph type="body" idx="1"/>
          </p:nvPr>
        </p:nvSpPr>
        <p:spPr>
          <a:xfrm>
            <a:off x="908072" y="1512349"/>
            <a:ext cx="3469228" cy="6248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a:t>
            </a:r>
            <a:r>
              <a:rPr lang="en-US" sz="1600" b="1" dirty="0"/>
              <a:t>Lights on—your moment begins.</a:t>
            </a:r>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p:txBody>
      </p:sp>
      <p:pic>
        <p:nvPicPr>
          <p:cNvPr id="1081" name="Google Shape;1081;p46"/>
          <p:cNvPicPr preferRelativeResize="0"/>
          <p:nvPr/>
        </p:nvPicPr>
        <p:blipFill>
          <a:blip r:embed="rId3">
            <a:alphaModFix/>
          </a:blip>
          <a:stretch>
            <a:fillRect/>
          </a:stretch>
        </p:blipFill>
        <p:spPr>
          <a:xfrm>
            <a:off x="408418" y="695505"/>
            <a:ext cx="740335" cy="997610"/>
          </a:xfrm>
          <a:prstGeom prst="rect">
            <a:avLst/>
          </a:prstGeom>
          <a:noFill/>
          <a:ln>
            <a:noFill/>
          </a:ln>
        </p:spPr>
      </p:pic>
      <p:pic>
        <p:nvPicPr>
          <p:cNvPr id="1082" name="Google Shape;1082;p46"/>
          <p:cNvPicPr preferRelativeResize="0"/>
          <p:nvPr/>
        </p:nvPicPr>
        <p:blipFill>
          <a:blip r:embed="rId4">
            <a:alphaModFix/>
          </a:blip>
          <a:stretch>
            <a:fillRect/>
          </a:stretch>
        </p:blipFill>
        <p:spPr>
          <a:xfrm>
            <a:off x="408418" y="3006301"/>
            <a:ext cx="732621" cy="997612"/>
          </a:xfrm>
          <a:prstGeom prst="rect">
            <a:avLst/>
          </a:prstGeom>
          <a:noFill/>
          <a:ln>
            <a:noFill/>
          </a:ln>
        </p:spPr>
      </p:pic>
      <p:pic>
        <p:nvPicPr>
          <p:cNvPr id="1083" name="Google Shape;1083;p46"/>
          <p:cNvPicPr preferRelativeResize="0"/>
          <p:nvPr/>
        </p:nvPicPr>
        <p:blipFill>
          <a:blip r:embed="rId5">
            <a:alphaModFix/>
          </a:blip>
          <a:stretch>
            <a:fillRect/>
          </a:stretch>
        </p:blipFill>
        <p:spPr>
          <a:xfrm>
            <a:off x="4190008" y="2168958"/>
            <a:ext cx="1206805" cy="997611"/>
          </a:xfrm>
          <a:prstGeom prst="rect">
            <a:avLst/>
          </a:prstGeom>
          <a:noFill/>
          <a:ln>
            <a:noFill/>
          </a:ln>
        </p:spPr>
      </p:pic>
      <p:sp>
        <p:nvSpPr>
          <p:cNvPr id="3" name="TextBox 2">
            <a:extLst>
              <a:ext uri="{FF2B5EF4-FFF2-40B4-BE49-F238E27FC236}">
                <a16:creationId xmlns:a16="http://schemas.microsoft.com/office/drawing/2014/main" id="{4F085AEF-7FCD-F571-8236-7CA7FF5CDAE8}"/>
              </a:ext>
            </a:extLst>
          </p:cNvPr>
          <p:cNvSpPr txBox="1"/>
          <p:nvPr/>
        </p:nvSpPr>
        <p:spPr>
          <a:xfrm>
            <a:off x="5473055" y="2571750"/>
            <a:ext cx="3395330" cy="800219"/>
          </a:xfrm>
          <a:prstGeom prst="rect">
            <a:avLst/>
          </a:prstGeom>
          <a:noFill/>
        </p:spPr>
        <p:txBody>
          <a:bodyPr wrap="square" rtlCol="0">
            <a:spAutoFit/>
          </a:bodyPr>
          <a:lstStyle/>
          <a:p>
            <a:r>
              <a:rPr lang="en-US" sz="1600" b="1" i="0" dirty="0">
                <a:solidFill>
                  <a:srgbClr val="FEFCF6"/>
                </a:solidFill>
                <a:effectLst/>
                <a:latin typeface="DM Sans" pitchFamily="2" charset="0"/>
                <a:ea typeface="DM Sans" pitchFamily="2" charset="0"/>
                <a:cs typeface="DM Sans" pitchFamily="2" charset="0"/>
              </a:rPr>
              <a:t>Camera rolling—your potential is real.</a:t>
            </a:r>
            <a:endParaRPr lang="en-IN" sz="1600" b="1" dirty="0">
              <a:effectLst/>
            </a:endParaRPr>
          </a:p>
          <a:p>
            <a:endParaRPr lang="en-IN" dirty="0"/>
          </a:p>
        </p:txBody>
      </p:sp>
      <p:sp>
        <p:nvSpPr>
          <p:cNvPr id="4" name="TextBox 3">
            <a:extLst>
              <a:ext uri="{FF2B5EF4-FFF2-40B4-BE49-F238E27FC236}">
                <a16:creationId xmlns:a16="http://schemas.microsoft.com/office/drawing/2014/main" id="{669CEBE6-14A9-8F33-10AB-F94B0FA7A15F}"/>
              </a:ext>
            </a:extLst>
          </p:cNvPr>
          <p:cNvSpPr txBox="1"/>
          <p:nvPr/>
        </p:nvSpPr>
        <p:spPr>
          <a:xfrm>
            <a:off x="1224994" y="3626533"/>
            <a:ext cx="4171819" cy="584775"/>
          </a:xfrm>
          <a:prstGeom prst="rect">
            <a:avLst/>
          </a:prstGeom>
          <a:noFill/>
        </p:spPr>
        <p:txBody>
          <a:bodyPr wrap="square" rtlCol="0">
            <a:spAutoFit/>
          </a:bodyPr>
          <a:lstStyle/>
          <a:p>
            <a:r>
              <a:rPr lang="en-US" sz="1800" b="0" i="0" dirty="0">
                <a:solidFill>
                  <a:srgbClr val="FEFCF6"/>
                </a:solidFill>
                <a:effectLst/>
                <a:latin typeface="DM Sans" pitchFamily="2" charset="0"/>
                <a:ea typeface="DM Sans" pitchFamily="2" charset="0"/>
                <a:cs typeface="DM Sans" pitchFamily="2" charset="0"/>
              </a:rPr>
              <a:t> </a:t>
            </a:r>
            <a:r>
              <a:rPr lang="en-US" sz="1600" b="1" i="0" dirty="0">
                <a:solidFill>
                  <a:srgbClr val="FEFCF6"/>
                </a:solidFill>
                <a:effectLst/>
                <a:latin typeface="DM Sans" pitchFamily="2" charset="0"/>
                <a:ea typeface="DM Sans" pitchFamily="2" charset="0"/>
                <a:cs typeface="DM Sans" pitchFamily="2" charset="0"/>
              </a:rPr>
              <a:t>Action—because dreams don't wait."</a:t>
            </a:r>
            <a:endParaRPr lang="en-IN" sz="1600" b="1" dirty="0">
              <a:effectLst/>
            </a:endParaRPr>
          </a:p>
          <a:p>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81"/>
                                        </p:tgtEl>
                                        <p:attrNameLst>
                                          <p:attrName>style.visibility</p:attrName>
                                        </p:attrNameLst>
                                      </p:cBhvr>
                                      <p:to>
                                        <p:strVal val="visible"/>
                                      </p:to>
                                    </p:set>
                                    <p:animEffect transition="in" filter="wipe(left)">
                                      <p:cBhvr>
                                        <p:cTn id="7" dur="500"/>
                                        <p:tgtEl>
                                          <p:spTgt spid="108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78">
                                            <p:txEl>
                                              <p:pRg st="0" end="0"/>
                                            </p:txEl>
                                          </p:spTgt>
                                        </p:tgtEl>
                                        <p:attrNameLst>
                                          <p:attrName>style.visibility</p:attrName>
                                        </p:attrNameLst>
                                      </p:cBhvr>
                                      <p:to>
                                        <p:strVal val="visible"/>
                                      </p:to>
                                    </p:set>
                                    <p:animEffect transition="in" filter="wipe(down)">
                                      <p:cBhvr>
                                        <p:cTn id="10" dur="500"/>
                                        <p:tgtEl>
                                          <p:spTgt spid="1078">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78">
                                            <p:txEl>
                                              <p:pRg st="3" end="3"/>
                                            </p:txEl>
                                          </p:spTgt>
                                        </p:tgtEl>
                                        <p:attrNameLst>
                                          <p:attrName>style.visibility</p:attrName>
                                        </p:attrNameLst>
                                      </p:cBhvr>
                                      <p:to>
                                        <p:strVal val="visible"/>
                                      </p:to>
                                    </p:set>
                                    <p:animEffect transition="in" filter="wipe(down)">
                                      <p:cBhvr>
                                        <p:cTn id="13" dur="500"/>
                                        <p:tgtEl>
                                          <p:spTgt spid="1078">
                                            <p:txEl>
                                              <p:pRg st="3" end="3"/>
                                            </p:txEl>
                                          </p:spTgt>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1083"/>
                                        </p:tgtEl>
                                        <p:attrNameLst>
                                          <p:attrName>style.visibility</p:attrName>
                                        </p:attrNameLst>
                                      </p:cBhvr>
                                      <p:to>
                                        <p:strVal val="visible"/>
                                      </p:to>
                                    </p:set>
                                    <p:animEffect transition="in" filter="fade">
                                      <p:cBhvr>
                                        <p:cTn id="17" dur="1000"/>
                                        <p:tgtEl>
                                          <p:spTgt spid="1083"/>
                                        </p:tgtEl>
                                      </p:cBhvr>
                                    </p:animEffect>
                                    <p:anim calcmode="lin" valueType="num">
                                      <p:cBhvr>
                                        <p:cTn id="18" dur="1000" fill="hold"/>
                                        <p:tgtEl>
                                          <p:spTgt spid="1083"/>
                                        </p:tgtEl>
                                        <p:attrNameLst>
                                          <p:attrName>ppt_x</p:attrName>
                                        </p:attrNameLst>
                                      </p:cBhvr>
                                      <p:tavLst>
                                        <p:tav tm="0">
                                          <p:val>
                                            <p:strVal val="#ppt_x"/>
                                          </p:val>
                                        </p:tav>
                                        <p:tav tm="100000">
                                          <p:val>
                                            <p:strVal val="#ppt_x"/>
                                          </p:val>
                                        </p:tav>
                                      </p:tavLst>
                                    </p:anim>
                                    <p:anim calcmode="lin" valueType="num">
                                      <p:cBhvr>
                                        <p:cTn id="19" dur="1000" fill="hold"/>
                                        <p:tgtEl>
                                          <p:spTgt spid="108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1082"/>
                                        </p:tgtEl>
                                        <p:attrNameLst>
                                          <p:attrName>style.visibility</p:attrName>
                                        </p:attrNameLst>
                                      </p:cBhvr>
                                      <p:to>
                                        <p:strVal val="visible"/>
                                      </p:to>
                                    </p:set>
                                    <p:anim calcmode="lin" valueType="num">
                                      <p:cBhvr additive="base">
                                        <p:cTn id="29" dur="500" fill="hold"/>
                                        <p:tgtEl>
                                          <p:spTgt spid="1082"/>
                                        </p:tgtEl>
                                        <p:attrNameLst>
                                          <p:attrName>ppt_x</p:attrName>
                                        </p:attrNameLst>
                                      </p:cBhvr>
                                      <p:tavLst>
                                        <p:tav tm="0">
                                          <p:val>
                                            <p:strVal val="#ppt_x"/>
                                          </p:val>
                                        </p:tav>
                                        <p:tav tm="100000">
                                          <p:val>
                                            <p:strVal val="#ppt_x"/>
                                          </p:val>
                                        </p:tav>
                                      </p:tavLst>
                                    </p:anim>
                                    <p:anim calcmode="lin" valueType="num">
                                      <p:cBhvr additive="base">
                                        <p:cTn id="30" dur="500" fill="hold"/>
                                        <p:tgtEl>
                                          <p:spTgt spid="1082"/>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0" build="p"/>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21" name="Google Shape;221;p29"/>
          <p:cNvGrpSpPr/>
          <p:nvPr/>
        </p:nvGrpSpPr>
        <p:grpSpPr>
          <a:xfrm>
            <a:off x="6924125" y="58100"/>
            <a:ext cx="2672776" cy="5442228"/>
            <a:chOff x="6924125" y="58100"/>
            <a:chExt cx="2672776" cy="5442228"/>
          </a:xfrm>
        </p:grpSpPr>
        <p:pic>
          <p:nvPicPr>
            <p:cNvPr id="222" name="Google Shape;222;p29"/>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223" name="Google Shape;223;p29"/>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224" name="Google Shape;224;p29"/>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
        <p:nvSpPr>
          <p:cNvPr id="8" name="Rectangle 7">
            <a:extLst>
              <a:ext uri="{FF2B5EF4-FFF2-40B4-BE49-F238E27FC236}">
                <a16:creationId xmlns:a16="http://schemas.microsoft.com/office/drawing/2014/main" id="{73CF8FEA-28A5-DC35-3409-1C438F1C7E58}"/>
              </a:ext>
            </a:extLst>
          </p:cNvPr>
          <p:cNvSpPr/>
          <p:nvPr/>
        </p:nvSpPr>
        <p:spPr>
          <a:xfrm>
            <a:off x="3391635" y="148316"/>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oogle Shape;110;p4" descr="A close up of a sign&#10;&#10;Description automatically generated">
            <a:extLst>
              <a:ext uri="{FF2B5EF4-FFF2-40B4-BE49-F238E27FC236}">
                <a16:creationId xmlns:a16="http://schemas.microsoft.com/office/drawing/2014/main" id="{C8DAA47B-B175-F8B4-5832-A3A9E2831DEA}"/>
              </a:ext>
            </a:extLst>
          </p:cNvPr>
          <p:cNvPicPr preferRelativeResize="0"/>
          <p:nvPr/>
        </p:nvPicPr>
        <p:blipFill rotWithShape="1">
          <a:blip r:embed="rId6">
            <a:alphaModFix/>
          </a:blip>
          <a:srcRect/>
          <a:stretch/>
        </p:blipFill>
        <p:spPr>
          <a:xfrm>
            <a:off x="3473032" y="405496"/>
            <a:ext cx="932283" cy="256930"/>
          </a:xfrm>
          <a:prstGeom prst="rect">
            <a:avLst/>
          </a:prstGeom>
          <a:noFill/>
          <a:ln>
            <a:noFill/>
          </a:ln>
        </p:spPr>
      </p:pic>
      <p:pic>
        <p:nvPicPr>
          <p:cNvPr id="10" name="Picture 9">
            <a:extLst>
              <a:ext uri="{FF2B5EF4-FFF2-40B4-BE49-F238E27FC236}">
                <a16:creationId xmlns:a16="http://schemas.microsoft.com/office/drawing/2014/main" id="{48B6556C-D427-F20D-E94C-C7967F39EB97}"/>
              </a:ext>
            </a:extLst>
          </p:cNvPr>
          <p:cNvPicPr>
            <a:picLocks noChangeAspect="1"/>
          </p:cNvPicPr>
          <p:nvPr/>
        </p:nvPicPr>
        <p:blipFill>
          <a:blip r:embed="rId7"/>
          <a:stretch>
            <a:fillRect/>
          </a:stretch>
        </p:blipFill>
        <p:spPr>
          <a:xfrm>
            <a:off x="5584910" y="338799"/>
            <a:ext cx="455584" cy="421897"/>
          </a:xfrm>
          <a:prstGeom prst="rect">
            <a:avLst/>
          </a:prstGeom>
        </p:spPr>
      </p:pic>
      <p:pic>
        <p:nvPicPr>
          <p:cNvPr id="11" name="Picture 10">
            <a:extLst>
              <a:ext uri="{FF2B5EF4-FFF2-40B4-BE49-F238E27FC236}">
                <a16:creationId xmlns:a16="http://schemas.microsoft.com/office/drawing/2014/main" id="{4062A498-12EB-5052-4A17-233AF9CDE140}"/>
              </a:ext>
            </a:extLst>
          </p:cNvPr>
          <p:cNvPicPr>
            <a:picLocks noChangeAspect="1"/>
          </p:cNvPicPr>
          <p:nvPr/>
        </p:nvPicPr>
        <p:blipFill>
          <a:blip r:embed="rId8"/>
          <a:stretch>
            <a:fillRect/>
          </a:stretch>
        </p:blipFill>
        <p:spPr>
          <a:xfrm>
            <a:off x="4687185" y="336156"/>
            <a:ext cx="561813" cy="352175"/>
          </a:xfrm>
          <a:prstGeom prst="rect">
            <a:avLst/>
          </a:prstGeom>
        </p:spPr>
      </p:pic>
      <p:cxnSp>
        <p:nvCxnSpPr>
          <p:cNvPr id="12" name="Straight Connector 11">
            <a:extLst>
              <a:ext uri="{FF2B5EF4-FFF2-40B4-BE49-F238E27FC236}">
                <a16:creationId xmlns:a16="http://schemas.microsoft.com/office/drawing/2014/main" id="{613903ED-4EEE-08FA-48C2-8765321885C1}"/>
              </a:ext>
            </a:extLst>
          </p:cNvPr>
          <p:cNvCxnSpPr>
            <a:cxnSpLocks/>
          </p:cNvCxnSpPr>
          <p:nvPr/>
        </p:nvCxnSpPr>
        <p:spPr>
          <a:xfrm>
            <a:off x="4478083" y="332207"/>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9EFF9DA-8FE9-3329-CBD4-93F707B20FE2}"/>
              </a:ext>
            </a:extLst>
          </p:cNvPr>
          <p:cNvCxnSpPr>
            <a:cxnSpLocks/>
          </p:cNvCxnSpPr>
          <p:nvPr/>
        </p:nvCxnSpPr>
        <p:spPr>
          <a:xfrm>
            <a:off x="5385049" y="337676"/>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4" name="Google Shape;61;g5fab984687_2_0">
            <a:extLst>
              <a:ext uri="{FF2B5EF4-FFF2-40B4-BE49-F238E27FC236}">
                <a16:creationId xmlns:a16="http://schemas.microsoft.com/office/drawing/2014/main" id="{167ECAE2-F254-F45D-306F-9E583B047E8A}"/>
              </a:ext>
            </a:extLst>
          </p:cNvPr>
          <p:cNvSpPr txBox="1">
            <a:spLocks/>
          </p:cNvSpPr>
          <p:nvPr/>
        </p:nvSpPr>
        <p:spPr>
          <a:xfrm>
            <a:off x="1059693" y="1199393"/>
            <a:ext cx="3009530" cy="497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Heebo"/>
              <a:buNone/>
              <a:defRPr sz="2800" b="1" i="0" u="none" strike="noStrike" cap="none">
                <a:solidFill>
                  <a:schemeClr val="dk1"/>
                </a:solidFill>
                <a:latin typeface="Heebo"/>
                <a:ea typeface="Heebo"/>
                <a:cs typeface="Heebo"/>
                <a:sym typeface="Heebo"/>
              </a:defRPr>
            </a:lvl1pPr>
            <a:lvl2pPr marR="0" lvl="1" algn="l"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2pPr>
            <a:lvl3pPr marR="0" lvl="2" algn="l"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3pPr>
            <a:lvl4pPr marR="0" lvl="3" algn="l"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4pPr>
            <a:lvl5pPr marR="0" lvl="4" algn="l"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5pPr>
            <a:lvl6pPr marR="0" lvl="5" algn="l"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6pPr>
            <a:lvl7pPr marR="0" lvl="6" algn="l"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7pPr>
            <a:lvl8pPr marR="0" lvl="7" algn="l"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8pPr>
            <a:lvl9pPr marR="0" lvl="8" algn="l" rtl="0">
              <a:lnSpc>
                <a:spcPct val="100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9pPr>
          </a:lstStyle>
          <a:p>
            <a:r>
              <a:rPr lang="en-IN" sz="1600" dirty="0">
                <a:solidFill>
                  <a:schemeClr val="tx1"/>
                </a:solidFill>
              </a:rPr>
              <a:t>Project Objectives</a:t>
            </a:r>
          </a:p>
        </p:txBody>
      </p:sp>
      <p:sp>
        <p:nvSpPr>
          <p:cNvPr id="15" name="Google Shape;62;g5fab984687_2_0">
            <a:extLst>
              <a:ext uri="{FF2B5EF4-FFF2-40B4-BE49-F238E27FC236}">
                <a16:creationId xmlns:a16="http://schemas.microsoft.com/office/drawing/2014/main" id="{38E73504-0B36-29E0-9299-21611062B336}"/>
              </a:ext>
            </a:extLst>
          </p:cNvPr>
          <p:cNvSpPr txBox="1">
            <a:spLocks/>
          </p:cNvSpPr>
          <p:nvPr/>
        </p:nvSpPr>
        <p:spPr>
          <a:xfrm>
            <a:off x="1367759" y="1798348"/>
            <a:ext cx="2901324" cy="2771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2880" indent="-182880">
              <a:buClr>
                <a:schemeClr val="tx1"/>
              </a:buClr>
              <a:buFont typeface="Arial" panose="020B0604020202020204" pitchFamily="34" charset="0"/>
              <a:buChar char="•"/>
            </a:pPr>
            <a:r>
              <a:rPr lang="en-US" dirty="0">
                <a:solidFill>
                  <a:schemeClr val="tx1"/>
                </a:solidFill>
              </a:rPr>
              <a:t>Problem Statement</a:t>
            </a:r>
          </a:p>
          <a:p>
            <a:pPr marL="182880" indent="-182880">
              <a:buClr>
                <a:schemeClr val="tx1"/>
              </a:buClr>
              <a:buFont typeface="Arial" panose="020B0604020202020204" pitchFamily="34" charset="0"/>
              <a:buChar char="•"/>
            </a:pPr>
            <a:r>
              <a:rPr lang="en-US" dirty="0">
                <a:solidFill>
                  <a:schemeClr val="tx1"/>
                </a:solidFill>
              </a:rPr>
              <a:t>Project Overview – Introduction</a:t>
            </a:r>
          </a:p>
          <a:p>
            <a:pPr marL="182880" indent="-182880">
              <a:buClr>
                <a:schemeClr val="tx1"/>
              </a:buClr>
              <a:buFont typeface="Arial" panose="020B0604020202020204" pitchFamily="34" charset="0"/>
              <a:buChar char="•"/>
            </a:pPr>
            <a:r>
              <a:rPr lang="en-US" dirty="0">
                <a:solidFill>
                  <a:schemeClr val="tx1"/>
                </a:solidFill>
              </a:rPr>
              <a:t>Filtering Method</a:t>
            </a:r>
          </a:p>
          <a:p>
            <a:pPr marL="182880" indent="-182880">
              <a:buClr>
                <a:schemeClr val="tx1"/>
              </a:buClr>
              <a:buFont typeface="Arial" panose="020B0604020202020204" pitchFamily="34" charset="0"/>
              <a:buChar char="•"/>
            </a:pPr>
            <a:r>
              <a:rPr lang="en-US" dirty="0">
                <a:solidFill>
                  <a:schemeClr val="tx1"/>
                </a:solidFill>
              </a:rPr>
              <a:t>End Users</a:t>
            </a:r>
          </a:p>
          <a:p>
            <a:pPr marL="182880" indent="-182880">
              <a:buClr>
                <a:schemeClr val="tx1"/>
              </a:buClr>
              <a:buFont typeface="Arial" panose="020B0604020202020204" pitchFamily="34" charset="0"/>
              <a:buChar char="•"/>
            </a:pPr>
            <a:r>
              <a:rPr lang="en-US" dirty="0">
                <a:solidFill>
                  <a:schemeClr val="tx1"/>
                </a:solidFill>
              </a:rPr>
              <a:t>Wow Factor in Project</a:t>
            </a:r>
          </a:p>
          <a:p>
            <a:pPr marL="182880" indent="-182880">
              <a:buClr>
                <a:schemeClr val="tx1"/>
              </a:buClr>
              <a:buFont typeface="Arial" panose="020B0604020202020204" pitchFamily="34" charset="0"/>
              <a:buChar char="•"/>
            </a:pPr>
            <a:r>
              <a:rPr lang="en-US" dirty="0">
                <a:solidFill>
                  <a:schemeClr val="tx1"/>
                </a:solidFill>
              </a:rPr>
              <a:t>Modelling/Block Diagram/Flow of Project</a:t>
            </a:r>
          </a:p>
          <a:p>
            <a:pPr marL="182880" indent="-182880">
              <a:buClr>
                <a:schemeClr val="tx1"/>
              </a:buClr>
              <a:buFont typeface="Arial" panose="020B0604020202020204" pitchFamily="34" charset="0"/>
              <a:buChar char="•"/>
            </a:pPr>
            <a:r>
              <a:rPr lang="en-US" dirty="0">
                <a:solidFill>
                  <a:schemeClr val="tx1"/>
                </a:solidFill>
              </a:rPr>
              <a:t>Result/outcomes</a:t>
            </a:r>
          </a:p>
          <a:p>
            <a:pPr marL="182880" indent="-182880">
              <a:buClr>
                <a:schemeClr val="tx1"/>
              </a:buClr>
              <a:buFont typeface="Arial" panose="020B0604020202020204" pitchFamily="34" charset="0"/>
              <a:buChar char="•"/>
            </a:pPr>
            <a:r>
              <a:rPr lang="en-US" dirty="0">
                <a:solidFill>
                  <a:schemeClr val="tx1"/>
                </a:solidFill>
              </a:rPr>
              <a:t>Conclusion</a:t>
            </a:r>
          </a:p>
          <a:p>
            <a:pPr marL="182880" indent="-182880">
              <a:buClr>
                <a:schemeClr val="tx1"/>
              </a:buClr>
              <a:buFont typeface="Arial" panose="020B0604020202020204" pitchFamily="34" charset="0"/>
              <a:buChar char="•"/>
            </a:pPr>
            <a:r>
              <a:rPr lang="en-US" dirty="0">
                <a:solidFill>
                  <a:schemeClr val="tx1"/>
                </a:solidFill>
              </a:rPr>
              <a:t>Future Perspective</a:t>
            </a:r>
          </a:p>
          <a:p>
            <a:pPr marL="182880" indent="-182880">
              <a:buFont typeface="Arial" panose="020B0604020202020204" pitchFamily="34" charset="0"/>
              <a:buChar char="•"/>
            </a:pPr>
            <a:endParaRPr lang="en-US" dirty="0"/>
          </a:p>
          <a:p>
            <a:pPr marL="182880" indent="-182880">
              <a:buFont typeface="Arial" panose="020B0604020202020204" pitchFamily="34" charset="0"/>
              <a:buChar char="•"/>
            </a:pPr>
            <a:endParaRPr lang="en-US" dirty="0"/>
          </a:p>
          <a:p>
            <a:pPr marL="182880" indent="-182880">
              <a:buFont typeface="Arial" panose="020B0604020202020204" pitchFamily="34" charset="0"/>
              <a:buChar char="•"/>
            </a:pPr>
            <a:endParaRPr lang="en-US" dirty="0"/>
          </a:p>
          <a:p>
            <a:pPr marL="182880" indent="-182880">
              <a:buFont typeface="Arial" panose="020B0604020202020204" pitchFamily="34" charset="0"/>
              <a:buChar char="•"/>
            </a:pPr>
            <a:endParaRPr lang="en-US" dirty="0"/>
          </a:p>
          <a:p>
            <a:pPr marL="182880" indent="-182880">
              <a:buFont typeface="Arial" panose="020B0604020202020204" pitchFamily="34" charset="0"/>
              <a:buChar char="•"/>
            </a:pP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B7071823-4A6D-9F32-E7F1-68F4271B86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FB61846-466B-5602-5A90-829E7386576B}"/>
              </a:ext>
            </a:extLst>
          </p:cNvPr>
          <p:cNvSpPr/>
          <p:nvPr/>
        </p:nvSpPr>
        <p:spPr>
          <a:xfrm>
            <a:off x="4026195" y="262270"/>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110;p4" descr="A close up of a sign&#10;&#10;Description automatically generated">
            <a:extLst>
              <a:ext uri="{FF2B5EF4-FFF2-40B4-BE49-F238E27FC236}">
                <a16:creationId xmlns:a16="http://schemas.microsoft.com/office/drawing/2014/main" id="{F8E902FD-9CDE-DEB1-95B4-D9CF77D3A13F}"/>
              </a:ext>
            </a:extLst>
          </p:cNvPr>
          <p:cNvPicPr preferRelativeResize="0"/>
          <p:nvPr/>
        </p:nvPicPr>
        <p:blipFill rotWithShape="1">
          <a:blip r:embed="rId3">
            <a:alphaModFix/>
          </a:blip>
          <a:srcRect/>
          <a:stretch/>
        </p:blipFill>
        <p:spPr>
          <a:xfrm>
            <a:off x="4158832" y="547508"/>
            <a:ext cx="932283" cy="256930"/>
          </a:xfrm>
          <a:prstGeom prst="rect">
            <a:avLst/>
          </a:prstGeom>
          <a:noFill/>
          <a:ln>
            <a:noFill/>
          </a:ln>
        </p:spPr>
      </p:pic>
      <p:pic>
        <p:nvPicPr>
          <p:cNvPr id="4" name="Picture 3">
            <a:extLst>
              <a:ext uri="{FF2B5EF4-FFF2-40B4-BE49-F238E27FC236}">
                <a16:creationId xmlns:a16="http://schemas.microsoft.com/office/drawing/2014/main" id="{7D839B41-9471-26F2-C20D-3E8E443285BD}"/>
              </a:ext>
            </a:extLst>
          </p:cNvPr>
          <p:cNvPicPr>
            <a:picLocks noChangeAspect="1"/>
          </p:cNvPicPr>
          <p:nvPr/>
        </p:nvPicPr>
        <p:blipFill>
          <a:blip r:embed="rId4"/>
          <a:stretch>
            <a:fillRect/>
          </a:stretch>
        </p:blipFill>
        <p:spPr>
          <a:xfrm>
            <a:off x="6270710" y="480811"/>
            <a:ext cx="455584" cy="421897"/>
          </a:xfrm>
          <a:prstGeom prst="rect">
            <a:avLst/>
          </a:prstGeom>
        </p:spPr>
      </p:pic>
      <p:pic>
        <p:nvPicPr>
          <p:cNvPr id="5" name="Picture 4">
            <a:extLst>
              <a:ext uri="{FF2B5EF4-FFF2-40B4-BE49-F238E27FC236}">
                <a16:creationId xmlns:a16="http://schemas.microsoft.com/office/drawing/2014/main" id="{56A80352-1A0D-95FB-DDB9-351BCDDC1D6E}"/>
              </a:ext>
            </a:extLst>
          </p:cNvPr>
          <p:cNvPicPr>
            <a:picLocks noChangeAspect="1"/>
          </p:cNvPicPr>
          <p:nvPr/>
        </p:nvPicPr>
        <p:blipFill>
          <a:blip r:embed="rId5"/>
          <a:stretch>
            <a:fillRect/>
          </a:stretch>
        </p:blipFill>
        <p:spPr>
          <a:xfrm>
            <a:off x="5372985" y="478168"/>
            <a:ext cx="561813" cy="352175"/>
          </a:xfrm>
          <a:prstGeom prst="rect">
            <a:avLst/>
          </a:prstGeom>
        </p:spPr>
      </p:pic>
      <p:cxnSp>
        <p:nvCxnSpPr>
          <p:cNvPr id="6" name="Straight Connector 5">
            <a:extLst>
              <a:ext uri="{FF2B5EF4-FFF2-40B4-BE49-F238E27FC236}">
                <a16:creationId xmlns:a16="http://schemas.microsoft.com/office/drawing/2014/main" id="{6272FFDD-3D3F-AE5D-A2A4-ED1F3C72FEDD}"/>
              </a:ext>
            </a:extLst>
          </p:cNvPr>
          <p:cNvCxnSpPr>
            <a:cxnSpLocks/>
          </p:cNvCxnSpPr>
          <p:nvPr/>
        </p:nvCxnSpPr>
        <p:spPr>
          <a:xfrm>
            <a:off x="5163883" y="474219"/>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9C46758-280D-758E-C69B-C490FF88BE7A}"/>
              </a:ext>
            </a:extLst>
          </p:cNvPr>
          <p:cNvCxnSpPr>
            <a:cxnSpLocks/>
          </p:cNvCxnSpPr>
          <p:nvPr/>
        </p:nvCxnSpPr>
        <p:spPr>
          <a:xfrm>
            <a:off x="6070849" y="479688"/>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Title 4">
            <a:extLst>
              <a:ext uri="{FF2B5EF4-FFF2-40B4-BE49-F238E27FC236}">
                <a16:creationId xmlns:a16="http://schemas.microsoft.com/office/drawing/2014/main" id="{E7934E78-7996-9406-58AB-F77B267CBBF2}"/>
              </a:ext>
            </a:extLst>
          </p:cNvPr>
          <p:cNvSpPr>
            <a:spLocks noGrp="1"/>
          </p:cNvSpPr>
          <p:nvPr>
            <p:ph type="title"/>
          </p:nvPr>
        </p:nvSpPr>
        <p:spPr>
          <a:xfrm>
            <a:off x="818906" y="958194"/>
            <a:ext cx="2940167" cy="572700"/>
          </a:xfrm>
        </p:spPr>
        <p:txBody>
          <a:bodyPr/>
          <a:lstStyle/>
          <a:p>
            <a:r>
              <a:rPr lang="en-IN" sz="2400" b="1" dirty="0">
                <a:solidFill>
                  <a:schemeClr val="tx1"/>
                </a:solidFill>
              </a:rPr>
              <a:t>Problem Statement</a:t>
            </a:r>
          </a:p>
        </p:txBody>
      </p:sp>
      <p:sp>
        <p:nvSpPr>
          <p:cNvPr id="9" name="TextBox 8">
            <a:extLst>
              <a:ext uri="{FF2B5EF4-FFF2-40B4-BE49-F238E27FC236}">
                <a16:creationId xmlns:a16="http://schemas.microsoft.com/office/drawing/2014/main" id="{2880C747-5A2B-BE06-F9DB-3484D8967A23}"/>
              </a:ext>
            </a:extLst>
          </p:cNvPr>
          <p:cNvSpPr txBox="1"/>
          <p:nvPr/>
        </p:nvSpPr>
        <p:spPr>
          <a:xfrm>
            <a:off x="720474" y="1530894"/>
            <a:ext cx="7703051" cy="2677656"/>
          </a:xfrm>
          <a:prstGeom prst="rect">
            <a:avLst/>
          </a:prstGeom>
          <a:noFill/>
        </p:spPr>
        <p:txBody>
          <a:bodyPr wrap="square" rtlCol="0">
            <a:spAutoFit/>
          </a:bodyPr>
          <a:lstStyle/>
          <a:p>
            <a:endParaRPr lang="en-US" sz="1400" b="1" dirty="0">
              <a:solidFill>
                <a:srgbClr val="000000"/>
              </a:solidFill>
              <a:latin typeface="+mj-lt"/>
            </a:endParaRPr>
          </a:p>
          <a:p>
            <a:pPr marL="285750" indent="-285750">
              <a:buClr>
                <a:schemeClr val="tx1"/>
              </a:buClr>
              <a:buFont typeface="Arial" panose="020B0604020202020204" pitchFamily="34" charset="0"/>
              <a:buChar char="•"/>
            </a:pPr>
            <a:r>
              <a:rPr lang="en-US" dirty="0">
                <a:solidFill>
                  <a:schemeClr val="tx1"/>
                </a:solidFill>
                <a:effectLst/>
                <a:latin typeface="+mj-lt"/>
                <a:ea typeface="Franklin Gothic Medium" panose="020B0603020102020204" pitchFamily="34" charset="0"/>
                <a:cs typeface="Franklin Gothic Medium" panose="020B0603020102020204" pitchFamily="34" charset="0"/>
              </a:rPr>
              <a:t>With the vast and ever-growing number of movies and TV shows available across various platforms, users often face difficulty in choosing what to watch. </a:t>
            </a:r>
          </a:p>
          <a:p>
            <a:pPr marL="285750" indent="-285750">
              <a:buClr>
                <a:schemeClr val="tx1"/>
              </a:buClr>
              <a:buFont typeface="Arial" panose="020B0604020202020204" pitchFamily="34" charset="0"/>
              <a:buChar char="•"/>
            </a:pPr>
            <a:r>
              <a:rPr lang="en-US" dirty="0">
                <a:solidFill>
                  <a:schemeClr val="tx1"/>
                </a:solidFill>
                <a:effectLst/>
                <a:latin typeface="+mj-lt"/>
                <a:ea typeface="Franklin Gothic Medium" panose="020B0603020102020204" pitchFamily="34" charset="0"/>
                <a:cs typeface="Franklin Gothic Medium" panose="020B0603020102020204" pitchFamily="34" charset="0"/>
              </a:rPr>
              <a:t>This content overload leads to decision fatigue and wasted time scrolling through recommendations that don’t align with user preferences. Additionally, most streaming platforms provide generic suggestions based on popularity rather than personalized taste, missing the opportunity to enhance user engagement through intelligent recommendations. </a:t>
            </a:r>
          </a:p>
          <a:p>
            <a:pPr marL="285750" indent="-285750">
              <a:buClr>
                <a:schemeClr val="tx1"/>
              </a:buClr>
              <a:buFont typeface="Arial" panose="020B0604020202020204" pitchFamily="34" charset="0"/>
              <a:buChar char="•"/>
            </a:pPr>
            <a:r>
              <a:rPr lang="en-US" dirty="0">
                <a:solidFill>
                  <a:schemeClr val="tx1"/>
                </a:solidFill>
                <a:effectLst/>
                <a:latin typeface="+mj-lt"/>
                <a:ea typeface="Franklin Gothic Medium" panose="020B0603020102020204" pitchFamily="34" charset="0"/>
                <a:cs typeface="Franklin Gothic Medium" panose="020B0603020102020204" pitchFamily="34" charset="0"/>
              </a:rPr>
              <a:t>There's a need for a smarter system that provides relevant, insightful, and user-centric movie suggestions.</a:t>
            </a:r>
            <a:endParaRPr lang="en-IN" dirty="0">
              <a:solidFill>
                <a:schemeClr val="tx1"/>
              </a:solidFill>
              <a:effectLst/>
              <a:latin typeface="+mj-lt"/>
              <a:ea typeface="Franklin Gothic Medium" panose="020B0603020102020204" pitchFamily="34" charset="0"/>
              <a:cs typeface="Franklin Gothic Medium" panose="020B0603020102020204" pitchFamily="34" charset="0"/>
            </a:endParaRPr>
          </a:p>
          <a:p>
            <a:pPr marL="285750" indent="-285750">
              <a:buClr>
                <a:schemeClr val="tx1"/>
              </a:buClr>
              <a:buFont typeface="Arial" panose="020B0604020202020204" pitchFamily="34" charset="0"/>
              <a:buChar char="•"/>
            </a:pPr>
            <a:r>
              <a:rPr lang="en-US" dirty="0">
                <a:solidFill>
                  <a:schemeClr val="tx1"/>
                </a:solidFill>
                <a:latin typeface="+mj-lt"/>
              </a:rPr>
              <a:t>Users are overwhelmed by the vast number of movies and TV shows available. </a:t>
            </a:r>
          </a:p>
          <a:p>
            <a:pPr marL="285750" indent="-285750">
              <a:buClr>
                <a:schemeClr val="tx1"/>
              </a:buClr>
              <a:buFont typeface="Arial" panose="020B0604020202020204" pitchFamily="34" charset="0"/>
              <a:buChar char="•"/>
            </a:pPr>
            <a:r>
              <a:rPr lang="en-US" dirty="0">
                <a:solidFill>
                  <a:schemeClr val="tx1"/>
                </a:solidFill>
                <a:latin typeface="+mj-lt"/>
              </a:rPr>
              <a:t>Current recommendation systems often lack personalization and rely on popularity rather than user taste. This causes decision fatigue and unsatisfying content choices.</a:t>
            </a:r>
            <a:endParaRPr lang="en-IN" dirty="0">
              <a:solidFill>
                <a:schemeClr val="tx1"/>
              </a:solidFill>
              <a:latin typeface="+mj-lt"/>
            </a:endParaRPr>
          </a:p>
        </p:txBody>
      </p:sp>
    </p:spTree>
    <p:extLst>
      <p:ext uri="{BB962C8B-B14F-4D97-AF65-F5344CB8AC3E}">
        <p14:creationId xmlns:p14="http://schemas.microsoft.com/office/powerpoint/2010/main" val="193394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FE4283CD-5B6C-BE7B-5434-604A7086E97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547C8FF-22F7-7052-8BF1-51E8E16D0C4D}"/>
              </a:ext>
            </a:extLst>
          </p:cNvPr>
          <p:cNvSpPr/>
          <p:nvPr/>
        </p:nvSpPr>
        <p:spPr>
          <a:xfrm>
            <a:off x="4026195" y="262270"/>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110;p4" descr="A close up of a sign&#10;&#10;Description automatically generated">
            <a:extLst>
              <a:ext uri="{FF2B5EF4-FFF2-40B4-BE49-F238E27FC236}">
                <a16:creationId xmlns:a16="http://schemas.microsoft.com/office/drawing/2014/main" id="{66972A22-7144-5D6A-B191-9A814A3DAA20}"/>
              </a:ext>
            </a:extLst>
          </p:cNvPr>
          <p:cNvPicPr preferRelativeResize="0"/>
          <p:nvPr/>
        </p:nvPicPr>
        <p:blipFill rotWithShape="1">
          <a:blip r:embed="rId3">
            <a:alphaModFix/>
          </a:blip>
          <a:srcRect/>
          <a:stretch/>
        </p:blipFill>
        <p:spPr>
          <a:xfrm>
            <a:off x="4158832" y="547508"/>
            <a:ext cx="932283" cy="256930"/>
          </a:xfrm>
          <a:prstGeom prst="rect">
            <a:avLst/>
          </a:prstGeom>
          <a:noFill/>
          <a:ln>
            <a:noFill/>
          </a:ln>
        </p:spPr>
      </p:pic>
      <p:pic>
        <p:nvPicPr>
          <p:cNvPr id="4" name="Picture 3">
            <a:extLst>
              <a:ext uri="{FF2B5EF4-FFF2-40B4-BE49-F238E27FC236}">
                <a16:creationId xmlns:a16="http://schemas.microsoft.com/office/drawing/2014/main" id="{3AB6063C-F935-EAFB-3F58-9FED50CD5204}"/>
              </a:ext>
            </a:extLst>
          </p:cNvPr>
          <p:cNvPicPr>
            <a:picLocks noChangeAspect="1"/>
          </p:cNvPicPr>
          <p:nvPr/>
        </p:nvPicPr>
        <p:blipFill>
          <a:blip r:embed="rId4"/>
          <a:stretch>
            <a:fillRect/>
          </a:stretch>
        </p:blipFill>
        <p:spPr>
          <a:xfrm>
            <a:off x="6270710" y="480811"/>
            <a:ext cx="455584" cy="421897"/>
          </a:xfrm>
          <a:prstGeom prst="rect">
            <a:avLst/>
          </a:prstGeom>
        </p:spPr>
      </p:pic>
      <p:pic>
        <p:nvPicPr>
          <p:cNvPr id="5" name="Picture 4">
            <a:extLst>
              <a:ext uri="{FF2B5EF4-FFF2-40B4-BE49-F238E27FC236}">
                <a16:creationId xmlns:a16="http://schemas.microsoft.com/office/drawing/2014/main" id="{369DC9F1-7D33-30BB-186D-F427CFCE1C1E}"/>
              </a:ext>
            </a:extLst>
          </p:cNvPr>
          <p:cNvPicPr>
            <a:picLocks noChangeAspect="1"/>
          </p:cNvPicPr>
          <p:nvPr/>
        </p:nvPicPr>
        <p:blipFill>
          <a:blip r:embed="rId5"/>
          <a:stretch>
            <a:fillRect/>
          </a:stretch>
        </p:blipFill>
        <p:spPr>
          <a:xfrm>
            <a:off x="5372985" y="478168"/>
            <a:ext cx="561813" cy="352175"/>
          </a:xfrm>
          <a:prstGeom prst="rect">
            <a:avLst/>
          </a:prstGeom>
        </p:spPr>
      </p:pic>
      <p:cxnSp>
        <p:nvCxnSpPr>
          <p:cNvPr id="6" name="Straight Connector 5">
            <a:extLst>
              <a:ext uri="{FF2B5EF4-FFF2-40B4-BE49-F238E27FC236}">
                <a16:creationId xmlns:a16="http://schemas.microsoft.com/office/drawing/2014/main" id="{097131A3-4B76-35F7-A33C-925DE8812F6F}"/>
              </a:ext>
            </a:extLst>
          </p:cNvPr>
          <p:cNvCxnSpPr>
            <a:cxnSpLocks/>
          </p:cNvCxnSpPr>
          <p:nvPr/>
        </p:nvCxnSpPr>
        <p:spPr>
          <a:xfrm>
            <a:off x="5163883" y="474219"/>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9A9B5F5-9B50-65DF-13EE-BDF3AF58EB89}"/>
              </a:ext>
            </a:extLst>
          </p:cNvPr>
          <p:cNvCxnSpPr>
            <a:cxnSpLocks/>
          </p:cNvCxnSpPr>
          <p:nvPr/>
        </p:nvCxnSpPr>
        <p:spPr>
          <a:xfrm>
            <a:off x="6070849" y="479688"/>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Title 4">
            <a:extLst>
              <a:ext uri="{FF2B5EF4-FFF2-40B4-BE49-F238E27FC236}">
                <a16:creationId xmlns:a16="http://schemas.microsoft.com/office/drawing/2014/main" id="{787EE39D-AF31-B897-731A-8912E2894CC7}"/>
              </a:ext>
            </a:extLst>
          </p:cNvPr>
          <p:cNvSpPr>
            <a:spLocks noGrp="1"/>
          </p:cNvSpPr>
          <p:nvPr>
            <p:ph type="title"/>
          </p:nvPr>
        </p:nvSpPr>
        <p:spPr>
          <a:xfrm>
            <a:off x="863269" y="654255"/>
            <a:ext cx="3847131" cy="954075"/>
          </a:xfrm>
        </p:spPr>
        <p:txBody>
          <a:bodyPr/>
          <a:lstStyle/>
          <a:p>
            <a:r>
              <a:rPr lang="en-IN" sz="2400" dirty="0">
                <a:solidFill>
                  <a:schemeClr val="tx1"/>
                </a:solidFill>
              </a:rPr>
              <a:t>Project overview - Introduction</a:t>
            </a:r>
          </a:p>
        </p:txBody>
      </p:sp>
      <p:sp>
        <p:nvSpPr>
          <p:cNvPr id="9" name="TextBox 8">
            <a:extLst>
              <a:ext uri="{FF2B5EF4-FFF2-40B4-BE49-F238E27FC236}">
                <a16:creationId xmlns:a16="http://schemas.microsoft.com/office/drawing/2014/main" id="{9604C712-8AA5-D33A-DF7F-D1BD90017EC7}"/>
              </a:ext>
            </a:extLst>
          </p:cNvPr>
          <p:cNvSpPr txBox="1"/>
          <p:nvPr/>
        </p:nvSpPr>
        <p:spPr>
          <a:xfrm>
            <a:off x="803108" y="1737494"/>
            <a:ext cx="8109284" cy="267765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solidFill>
                  <a:schemeClr val="tx1"/>
                </a:solidFill>
              </a:rPr>
              <a:t>The Movie Recommendation System is a web-based application designed to enhance user experience in discovering new movies tailored to individual preferences. </a:t>
            </a:r>
          </a:p>
          <a:p>
            <a:pPr marL="285750" indent="-285750">
              <a:buClr>
                <a:schemeClr val="tx1"/>
              </a:buClr>
              <a:buFont typeface="Arial" panose="020B0604020202020204" pitchFamily="34" charset="0"/>
              <a:buChar char="•"/>
            </a:pPr>
            <a:r>
              <a:rPr lang="en-US" dirty="0">
                <a:solidFill>
                  <a:schemeClr val="tx1"/>
                </a:solidFill>
              </a:rPr>
              <a:t>Developed using </a:t>
            </a:r>
            <a:r>
              <a:rPr lang="en-US" b="1" dirty="0" err="1">
                <a:solidFill>
                  <a:schemeClr val="tx1"/>
                </a:solidFill>
              </a:rPr>
              <a:t>Streamlit</a:t>
            </a:r>
            <a:r>
              <a:rPr lang="en-US" dirty="0">
                <a:solidFill>
                  <a:schemeClr val="tx1"/>
                </a:solidFill>
              </a:rPr>
              <a:t>, a powerful and lightweight web application framework in Python, the system offers a seamless and interactive interface. </a:t>
            </a:r>
          </a:p>
          <a:p>
            <a:pPr marL="285750" indent="-285750">
              <a:buClr>
                <a:schemeClr val="tx1"/>
              </a:buClr>
              <a:buFont typeface="Arial" panose="020B0604020202020204" pitchFamily="34" charset="0"/>
              <a:buChar char="•"/>
            </a:pPr>
            <a:r>
              <a:rPr lang="en-US" dirty="0">
                <a:solidFill>
                  <a:schemeClr val="tx1"/>
                </a:solidFill>
              </a:rPr>
              <a:t>It integrates the </a:t>
            </a:r>
            <a:r>
              <a:rPr lang="en-US" b="1" dirty="0" err="1">
                <a:solidFill>
                  <a:schemeClr val="tx1"/>
                </a:solidFill>
              </a:rPr>
              <a:t>TMDb</a:t>
            </a:r>
            <a:r>
              <a:rPr lang="en-US" b="1" dirty="0">
                <a:solidFill>
                  <a:schemeClr val="tx1"/>
                </a:solidFill>
              </a:rPr>
              <a:t> (The Movie Database) API</a:t>
            </a:r>
            <a:r>
              <a:rPr lang="en-US" dirty="0">
                <a:solidFill>
                  <a:schemeClr val="tx1"/>
                </a:solidFill>
              </a:rPr>
              <a:t>, that provides programmatic access to a comprehensive database of movies, TV shows, actors, and related information. </a:t>
            </a:r>
          </a:p>
          <a:p>
            <a:pPr marL="285750" indent="-285750">
              <a:buClr>
                <a:schemeClr val="tx1"/>
              </a:buClr>
              <a:buFont typeface="Arial" panose="020B0604020202020204" pitchFamily="34" charset="0"/>
              <a:buChar char="•"/>
            </a:pPr>
            <a:r>
              <a:rPr lang="en-US" dirty="0">
                <a:solidFill>
                  <a:schemeClr val="tx1"/>
                </a:solidFill>
              </a:rPr>
              <a:t>It allows developers to fetch data, images, and other resources through structured HTTP requests and responses.</a:t>
            </a:r>
          </a:p>
          <a:p>
            <a:pPr marL="285750" indent="-285750">
              <a:buClr>
                <a:schemeClr val="tx1"/>
              </a:buClr>
              <a:buFont typeface="Arial" panose="020B0604020202020204" pitchFamily="34" charset="0"/>
              <a:buChar char="•"/>
            </a:pPr>
            <a:r>
              <a:rPr lang="en-US" dirty="0">
                <a:solidFill>
                  <a:schemeClr val="tx1"/>
                </a:solidFill>
              </a:rPr>
              <a:t>The core functionality revolves around recommending movies similar to a user's selected title using content-based filtering techniques. </a:t>
            </a:r>
          </a:p>
          <a:p>
            <a:pPr marL="285750" indent="-285750">
              <a:buClr>
                <a:schemeClr val="tx1"/>
              </a:buClr>
              <a:buFont typeface="Arial" panose="020B0604020202020204" pitchFamily="34" charset="0"/>
              <a:buChar char="•"/>
            </a:pPr>
            <a:r>
              <a:rPr lang="en-US" dirty="0">
                <a:solidFill>
                  <a:schemeClr val="tx1"/>
                </a:solidFill>
              </a:rPr>
              <a:t>These recommendations are generated based on key attributes such as genre, cast, director, and user ratings</a:t>
            </a:r>
            <a:endParaRPr lang="en-IN" dirty="0">
              <a:solidFill>
                <a:schemeClr val="tx1"/>
              </a:solidFill>
            </a:endParaRPr>
          </a:p>
        </p:txBody>
      </p:sp>
    </p:spTree>
    <p:extLst>
      <p:ext uri="{BB962C8B-B14F-4D97-AF65-F5344CB8AC3E}">
        <p14:creationId xmlns:p14="http://schemas.microsoft.com/office/powerpoint/2010/main" val="229346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1FAD6021-A056-76E9-3C6A-2BFAD7EDA21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4E28518-8819-F8EC-76CB-0A9F1E1457BF}"/>
              </a:ext>
            </a:extLst>
          </p:cNvPr>
          <p:cNvSpPr/>
          <p:nvPr/>
        </p:nvSpPr>
        <p:spPr>
          <a:xfrm>
            <a:off x="4026195" y="262270"/>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110;p4" descr="A close up of a sign&#10;&#10;Description automatically generated">
            <a:extLst>
              <a:ext uri="{FF2B5EF4-FFF2-40B4-BE49-F238E27FC236}">
                <a16:creationId xmlns:a16="http://schemas.microsoft.com/office/drawing/2014/main" id="{658A5029-E62D-FC02-2086-BD5D6591B64A}"/>
              </a:ext>
            </a:extLst>
          </p:cNvPr>
          <p:cNvPicPr preferRelativeResize="0"/>
          <p:nvPr/>
        </p:nvPicPr>
        <p:blipFill rotWithShape="1">
          <a:blip r:embed="rId3">
            <a:alphaModFix/>
          </a:blip>
          <a:srcRect/>
          <a:stretch/>
        </p:blipFill>
        <p:spPr>
          <a:xfrm>
            <a:off x="4158832" y="547508"/>
            <a:ext cx="932283" cy="256930"/>
          </a:xfrm>
          <a:prstGeom prst="rect">
            <a:avLst/>
          </a:prstGeom>
          <a:noFill/>
          <a:ln>
            <a:noFill/>
          </a:ln>
        </p:spPr>
      </p:pic>
      <p:pic>
        <p:nvPicPr>
          <p:cNvPr id="4" name="Picture 3">
            <a:extLst>
              <a:ext uri="{FF2B5EF4-FFF2-40B4-BE49-F238E27FC236}">
                <a16:creationId xmlns:a16="http://schemas.microsoft.com/office/drawing/2014/main" id="{634FB468-AA46-507B-12B8-7CE1C37665C3}"/>
              </a:ext>
            </a:extLst>
          </p:cNvPr>
          <p:cNvPicPr>
            <a:picLocks noChangeAspect="1"/>
          </p:cNvPicPr>
          <p:nvPr/>
        </p:nvPicPr>
        <p:blipFill>
          <a:blip r:embed="rId4"/>
          <a:stretch>
            <a:fillRect/>
          </a:stretch>
        </p:blipFill>
        <p:spPr>
          <a:xfrm>
            <a:off x="6270710" y="480811"/>
            <a:ext cx="455584" cy="421897"/>
          </a:xfrm>
          <a:prstGeom prst="rect">
            <a:avLst/>
          </a:prstGeom>
        </p:spPr>
      </p:pic>
      <p:pic>
        <p:nvPicPr>
          <p:cNvPr id="5" name="Picture 4">
            <a:extLst>
              <a:ext uri="{FF2B5EF4-FFF2-40B4-BE49-F238E27FC236}">
                <a16:creationId xmlns:a16="http://schemas.microsoft.com/office/drawing/2014/main" id="{E115A033-123A-0634-4BCE-B824FB27A1AB}"/>
              </a:ext>
            </a:extLst>
          </p:cNvPr>
          <p:cNvPicPr>
            <a:picLocks noChangeAspect="1"/>
          </p:cNvPicPr>
          <p:nvPr/>
        </p:nvPicPr>
        <p:blipFill>
          <a:blip r:embed="rId5"/>
          <a:stretch>
            <a:fillRect/>
          </a:stretch>
        </p:blipFill>
        <p:spPr>
          <a:xfrm>
            <a:off x="5372985" y="478168"/>
            <a:ext cx="561813" cy="352175"/>
          </a:xfrm>
          <a:prstGeom prst="rect">
            <a:avLst/>
          </a:prstGeom>
        </p:spPr>
      </p:pic>
      <p:cxnSp>
        <p:nvCxnSpPr>
          <p:cNvPr id="6" name="Straight Connector 5">
            <a:extLst>
              <a:ext uri="{FF2B5EF4-FFF2-40B4-BE49-F238E27FC236}">
                <a16:creationId xmlns:a16="http://schemas.microsoft.com/office/drawing/2014/main" id="{FE4C76D7-D02F-31BF-F0C1-C9A705863216}"/>
              </a:ext>
            </a:extLst>
          </p:cNvPr>
          <p:cNvCxnSpPr>
            <a:cxnSpLocks/>
          </p:cNvCxnSpPr>
          <p:nvPr/>
        </p:nvCxnSpPr>
        <p:spPr>
          <a:xfrm>
            <a:off x="5163883" y="474219"/>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C02258C-6E54-B5EB-29EB-8064F20EBBFB}"/>
              </a:ext>
            </a:extLst>
          </p:cNvPr>
          <p:cNvCxnSpPr>
            <a:cxnSpLocks/>
          </p:cNvCxnSpPr>
          <p:nvPr/>
        </p:nvCxnSpPr>
        <p:spPr>
          <a:xfrm>
            <a:off x="6070849" y="479688"/>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Title 4">
            <a:extLst>
              <a:ext uri="{FF2B5EF4-FFF2-40B4-BE49-F238E27FC236}">
                <a16:creationId xmlns:a16="http://schemas.microsoft.com/office/drawing/2014/main" id="{9FE01159-0A8D-F69F-162E-CEDCF8AB7E96}"/>
              </a:ext>
            </a:extLst>
          </p:cNvPr>
          <p:cNvSpPr>
            <a:spLocks noGrp="1"/>
          </p:cNvSpPr>
          <p:nvPr>
            <p:ph type="title"/>
          </p:nvPr>
        </p:nvSpPr>
        <p:spPr>
          <a:xfrm>
            <a:off x="863269" y="654255"/>
            <a:ext cx="3830175" cy="793897"/>
          </a:xfrm>
        </p:spPr>
        <p:txBody>
          <a:bodyPr/>
          <a:lstStyle/>
          <a:p>
            <a:r>
              <a:rPr lang="en-US" sz="2400" dirty="0">
                <a:solidFill>
                  <a:schemeClr val="tx1"/>
                </a:solidFill>
              </a:rPr>
              <a:t>Filtering Method</a:t>
            </a:r>
            <a:br>
              <a:rPr lang="en-US" sz="2400" dirty="0">
                <a:solidFill>
                  <a:schemeClr val="tx1"/>
                </a:solidFill>
              </a:rPr>
            </a:br>
            <a:r>
              <a:rPr lang="en-US" sz="2400" dirty="0">
                <a:solidFill>
                  <a:schemeClr val="tx1"/>
                </a:solidFill>
              </a:rPr>
              <a:t>(</a:t>
            </a:r>
            <a:r>
              <a:rPr lang="en-US" sz="1800" dirty="0">
                <a:solidFill>
                  <a:schemeClr val="tx1"/>
                </a:solidFill>
              </a:rPr>
              <a:t>Content-Based Filtering</a:t>
            </a:r>
            <a:r>
              <a:rPr lang="en-US" sz="1800" dirty="0">
                <a:solidFill>
                  <a:schemeClr val="tx1"/>
                </a:solidFill>
                <a:sym typeface="Wingdings" panose="05000000000000000000" pitchFamily="2" charset="2"/>
              </a:rPr>
              <a:t>)</a:t>
            </a:r>
            <a:br>
              <a:rPr lang="en-US" sz="1200" dirty="0">
                <a:solidFill>
                  <a:schemeClr val="tx1"/>
                </a:solidFill>
              </a:rPr>
            </a:br>
            <a:endParaRPr lang="en-IN" sz="2400" dirty="0">
              <a:solidFill>
                <a:schemeClr val="tx1"/>
              </a:solidFill>
            </a:endParaRPr>
          </a:p>
        </p:txBody>
      </p:sp>
      <p:sp>
        <p:nvSpPr>
          <p:cNvPr id="9" name="TextBox 8">
            <a:extLst>
              <a:ext uri="{FF2B5EF4-FFF2-40B4-BE49-F238E27FC236}">
                <a16:creationId xmlns:a16="http://schemas.microsoft.com/office/drawing/2014/main" id="{4E113157-DB6A-05A0-B528-98FE8E5BF147}"/>
              </a:ext>
            </a:extLst>
          </p:cNvPr>
          <p:cNvSpPr txBox="1"/>
          <p:nvPr/>
        </p:nvSpPr>
        <p:spPr>
          <a:xfrm>
            <a:off x="803108" y="1737494"/>
            <a:ext cx="8109284" cy="181588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solidFill>
                  <a:schemeClr val="tx1"/>
                </a:solidFill>
              </a:rPr>
              <a:t>This approach recommends items based on their features, like genres for movies or ingredients for recipes. </a:t>
            </a:r>
          </a:p>
          <a:p>
            <a:pPr marL="285750" indent="-285750">
              <a:buClr>
                <a:schemeClr val="tx1"/>
              </a:buClr>
              <a:buFont typeface="Arial" panose="020B0604020202020204" pitchFamily="34" charset="0"/>
              <a:buChar char="•"/>
            </a:pPr>
            <a:r>
              <a:rPr lang="en-US" dirty="0">
                <a:solidFill>
                  <a:schemeClr val="tx1"/>
                </a:solidFill>
              </a:rPr>
              <a:t>It analyzes the user's preferences by looking at their past interactions and explicit feedback, such as ratings or likes. </a:t>
            </a:r>
          </a:p>
          <a:p>
            <a:pPr marL="285750" indent="-285750">
              <a:buClr>
                <a:schemeClr val="tx1"/>
              </a:buClr>
              <a:buFont typeface="Arial" panose="020B0604020202020204" pitchFamily="34" charset="0"/>
              <a:buChar char="•"/>
            </a:pPr>
            <a:r>
              <a:rPr lang="en-US" dirty="0">
                <a:solidFill>
                  <a:schemeClr val="tx1"/>
                </a:solidFill>
              </a:rPr>
              <a:t>If a user likes a specific movie, the system will suggest other movies with similar genres or actors.</a:t>
            </a:r>
          </a:p>
          <a:p>
            <a:pPr marL="285750" indent="-285750">
              <a:buClr>
                <a:schemeClr val="tx1"/>
              </a:buClr>
              <a:buFont typeface="Arial" panose="020B0604020202020204" pitchFamily="34" charset="0"/>
              <a:buChar char="•"/>
            </a:pPr>
            <a:r>
              <a:rPr lang="en-US" dirty="0">
                <a:solidFill>
                  <a:schemeClr val="tx1"/>
                </a:solidFill>
              </a:rPr>
              <a:t>Content-based filtering doesn't rely on other users' data, making it good for new users or items with little user interaction data.</a:t>
            </a:r>
            <a:endParaRPr lang="en-IN" dirty="0">
              <a:solidFill>
                <a:schemeClr val="tx1"/>
              </a:solidFill>
            </a:endParaRPr>
          </a:p>
        </p:txBody>
      </p:sp>
    </p:spTree>
    <p:extLst>
      <p:ext uri="{BB962C8B-B14F-4D97-AF65-F5344CB8AC3E}">
        <p14:creationId xmlns:p14="http://schemas.microsoft.com/office/powerpoint/2010/main" val="358254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119ADBA1-610B-5E54-9B56-F89E38168B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CB37B0A-BC67-A581-8FBD-6658BCD4467E}"/>
              </a:ext>
            </a:extLst>
          </p:cNvPr>
          <p:cNvSpPr/>
          <p:nvPr/>
        </p:nvSpPr>
        <p:spPr>
          <a:xfrm>
            <a:off x="4026195" y="262270"/>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110;p4" descr="A close up of a sign&#10;&#10;Description automatically generated">
            <a:extLst>
              <a:ext uri="{FF2B5EF4-FFF2-40B4-BE49-F238E27FC236}">
                <a16:creationId xmlns:a16="http://schemas.microsoft.com/office/drawing/2014/main" id="{5206DCB8-60E2-50FF-49FC-29DCDCFA59DC}"/>
              </a:ext>
            </a:extLst>
          </p:cNvPr>
          <p:cNvPicPr preferRelativeResize="0"/>
          <p:nvPr/>
        </p:nvPicPr>
        <p:blipFill rotWithShape="1">
          <a:blip r:embed="rId3">
            <a:alphaModFix/>
          </a:blip>
          <a:srcRect/>
          <a:stretch/>
        </p:blipFill>
        <p:spPr>
          <a:xfrm>
            <a:off x="4158832" y="547508"/>
            <a:ext cx="932283" cy="256930"/>
          </a:xfrm>
          <a:prstGeom prst="rect">
            <a:avLst/>
          </a:prstGeom>
          <a:noFill/>
          <a:ln>
            <a:noFill/>
          </a:ln>
        </p:spPr>
      </p:pic>
      <p:pic>
        <p:nvPicPr>
          <p:cNvPr id="4" name="Picture 3">
            <a:extLst>
              <a:ext uri="{FF2B5EF4-FFF2-40B4-BE49-F238E27FC236}">
                <a16:creationId xmlns:a16="http://schemas.microsoft.com/office/drawing/2014/main" id="{C423E39D-A5CE-E0BD-7D8B-A981A1326531}"/>
              </a:ext>
            </a:extLst>
          </p:cNvPr>
          <p:cNvPicPr>
            <a:picLocks noChangeAspect="1"/>
          </p:cNvPicPr>
          <p:nvPr/>
        </p:nvPicPr>
        <p:blipFill>
          <a:blip r:embed="rId4"/>
          <a:stretch>
            <a:fillRect/>
          </a:stretch>
        </p:blipFill>
        <p:spPr>
          <a:xfrm>
            <a:off x="6270710" y="480811"/>
            <a:ext cx="455584" cy="421897"/>
          </a:xfrm>
          <a:prstGeom prst="rect">
            <a:avLst/>
          </a:prstGeom>
        </p:spPr>
      </p:pic>
      <p:pic>
        <p:nvPicPr>
          <p:cNvPr id="5" name="Picture 4">
            <a:extLst>
              <a:ext uri="{FF2B5EF4-FFF2-40B4-BE49-F238E27FC236}">
                <a16:creationId xmlns:a16="http://schemas.microsoft.com/office/drawing/2014/main" id="{AF55083F-8F23-9B76-737B-D1BBD3A2B6FA}"/>
              </a:ext>
            </a:extLst>
          </p:cNvPr>
          <p:cNvPicPr>
            <a:picLocks noChangeAspect="1"/>
          </p:cNvPicPr>
          <p:nvPr/>
        </p:nvPicPr>
        <p:blipFill>
          <a:blip r:embed="rId5"/>
          <a:stretch>
            <a:fillRect/>
          </a:stretch>
        </p:blipFill>
        <p:spPr>
          <a:xfrm>
            <a:off x="5372985" y="478168"/>
            <a:ext cx="561813" cy="352175"/>
          </a:xfrm>
          <a:prstGeom prst="rect">
            <a:avLst/>
          </a:prstGeom>
        </p:spPr>
      </p:pic>
      <p:cxnSp>
        <p:nvCxnSpPr>
          <p:cNvPr id="6" name="Straight Connector 5">
            <a:extLst>
              <a:ext uri="{FF2B5EF4-FFF2-40B4-BE49-F238E27FC236}">
                <a16:creationId xmlns:a16="http://schemas.microsoft.com/office/drawing/2014/main" id="{72097F83-392C-71ED-707F-2177E3E4DFB5}"/>
              </a:ext>
            </a:extLst>
          </p:cNvPr>
          <p:cNvCxnSpPr>
            <a:cxnSpLocks/>
          </p:cNvCxnSpPr>
          <p:nvPr/>
        </p:nvCxnSpPr>
        <p:spPr>
          <a:xfrm>
            <a:off x="5163883" y="474219"/>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DEAA898E-709D-CFA8-DCA4-AC76583C6268}"/>
              </a:ext>
            </a:extLst>
          </p:cNvPr>
          <p:cNvCxnSpPr>
            <a:cxnSpLocks/>
          </p:cNvCxnSpPr>
          <p:nvPr/>
        </p:nvCxnSpPr>
        <p:spPr>
          <a:xfrm>
            <a:off x="6070849" y="479688"/>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Title 4">
            <a:extLst>
              <a:ext uri="{FF2B5EF4-FFF2-40B4-BE49-F238E27FC236}">
                <a16:creationId xmlns:a16="http://schemas.microsoft.com/office/drawing/2014/main" id="{D848D4A7-5310-6DAC-6718-13CE70DCD743}"/>
              </a:ext>
            </a:extLst>
          </p:cNvPr>
          <p:cNvSpPr>
            <a:spLocks noGrp="1"/>
          </p:cNvSpPr>
          <p:nvPr>
            <p:ph type="title"/>
          </p:nvPr>
        </p:nvSpPr>
        <p:spPr>
          <a:xfrm>
            <a:off x="698717" y="766002"/>
            <a:ext cx="2085676" cy="572700"/>
          </a:xfrm>
        </p:spPr>
        <p:txBody>
          <a:bodyPr/>
          <a:lstStyle/>
          <a:p>
            <a:r>
              <a:rPr lang="en-IN" sz="2400" dirty="0">
                <a:solidFill>
                  <a:schemeClr val="tx1"/>
                </a:solidFill>
              </a:rPr>
              <a:t>End Users</a:t>
            </a:r>
          </a:p>
        </p:txBody>
      </p:sp>
      <p:sp>
        <p:nvSpPr>
          <p:cNvPr id="9" name="TextBox 8">
            <a:extLst>
              <a:ext uri="{FF2B5EF4-FFF2-40B4-BE49-F238E27FC236}">
                <a16:creationId xmlns:a16="http://schemas.microsoft.com/office/drawing/2014/main" id="{B3E02634-9718-B7A6-5212-FEFF787FE21F}"/>
              </a:ext>
            </a:extLst>
          </p:cNvPr>
          <p:cNvSpPr txBox="1"/>
          <p:nvPr/>
        </p:nvSpPr>
        <p:spPr>
          <a:xfrm>
            <a:off x="809124" y="1338702"/>
            <a:ext cx="7868652" cy="3323987"/>
          </a:xfrm>
          <a:prstGeom prst="rect">
            <a:avLst/>
          </a:prstGeom>
          <a:noFill/>
        </p:spPr>
        <p:txBody>
          <a:bodyPr wrap="square" rtlCol="0">
            <a:spAutoFit/>
          </a:bodyPr>
          <a:lstStyle/>
          <a:p>
            <a:pPr algn="l"/>
            <a:r>
              <a:rPr lang="en-US" sz="1400" b="1" dirty="0">
                <a:solidFill>
                  <a:schemeClr val="tx1"/>
                </a:solidFill>
              </a:rPr>
              <a:t>Movie enthusiasts:</a:t>
            </a:r>
          </a:p>
          <a:p>
            <a:pPr marL="285750" indent="-285750" algn="l">
              <a:buClr>
                <a:schemeClr val="tx1"/>
              </a:buClr>
              <a:buFont typeface="Arial" panose="020B0604020202020204" pitchFamily="34" charset="0"/>
              <a:buChar char="•"/>
            </a:pPr>
            <a:r>
              <a:rPr lang="en-US" dirty="0">
                <a:solidFill>
                  <a:schemeClr val="tx1"/>
                </a:solidFill>
              </a:rPr>
              <a:t>Individuals who are passionate about films and actively seek out new, engaging content to watch. They benefit from curated recommendations tailored to their viewing history or genre preferences. The system helps them discover hidden gems and stay updated with the latest releases.</a:t>
            </a:r>
            <a:endParaRPr lang="en-US" sz="1400" b="1" dirty="0">
              <a:solidFill>
                <a:schemeClr val="tx1"/>
              </a:solidFill>
            </a:endParaRPr>
          </a:p>
          <a:p>
            <a:pPr algn="l"/>
            <a:r>
              <a:rPr lang="en-US" sz="1400" b="1" dirty="0">
                <a:solidFill>
                  <a:schemeClr val="tx1"/>
                </a:solidFill>
              </a:rPr>
              <a:t>Streaming platform users:</a:t>
            </a:r>
          </a:p>
          <a:p>
            <a:pPr marL="285750" indent="-285750">
              <a:buClr>
                <a:schemeClr val="tx1"/>
              </a:buClr>
              <a:buFont typeface="Arial" panose="020B0604020202020204" pitchFamily="34" charset="0"/>
              <a:buChar char="•"/>
            </a:pPr>
            <a:r>
              <a:rPr lang="en-US" dirty="0">
                <a:solidFill>
                  <a:schemeClr val="tx1"/>
                </a:solidFill>
              </a:rPr>
              <a:t>Users who regularly consume content on platforms like Netflix, Amazon Prime, or Disney+. These users often face choice overload due to the abundance of content available.</a:t>
            </a:r>
            <a:endParaRPr lang="en-US" sz="1400" b="1" dirty="0">
              <a:solidFill>
                <a:schemeClr val="tx1"/>
              </a:solidFill>
            </a:endParaRPr>
          </a:p>
          <a:p>
            <a:r>
              <a:rPr lang="en-US" sz="1400" b="1" dirty="0">
                <a:solidFill>
                  <a:schemeClr val="tx1"/>
                </a:solidFill>
              </a:rPr>
              <a:t>Developers studying recommendation systems:</a:t>
            </a:r>
          </a:p>
          <a:p>
            <a:pPr marL="285750" indent="-285750">
              <a:buClr>
                <a:schemeClr val="tx1"/>
              </a:buClr>
              <a:buFont typeface="Arial" panose="020B0604020202020204" pitchFamily="34" charset="0"/>
              <a:buChar char="•"/>
            </a:pPr>
            <a:r>
              <a:rPr lang="en-US" dirty="0">
                <a:solidFill>
                  <a:schemeClr val="tx1"/>
                </a:solidFill>
              </a:rPr>
              <a:t>Aspiring data scientists and developers interested in machine learning and recommendation engine technologies can use this project as a reference or learning tool.</a:t>
            </a:r>
            <a:endParaRPr lang="en-US" sz="1400" b="1" dirty="0">
              <a:solidFill>
                <a:schemeClr val="tx1"/>
              </a:solidFill>
            </a:endParaRPr>
          </a:p>
          <a:p>
            <a:pPr algn="l"/>
            <a:r>
              <a:rPr lang="en-US" sz="1400" b="1" dirty="0">
                <a:solidFill>
                  <a:schemeClr val="tx1"/>
                </a:solidFill>
              </a:rPr>
              <a:t>Content aggregators:</a:t>
            </a:r>
          </a:p>
          <a:p>
            <a:pPr marL="285750" indent="-285750" algn="l">
              <a:buClr>
                <a:schemeClr val="tx1"/>
              </a:buClr>
              <a:buFont typeface="Arial" panose="020B0604020202020204" pitchFamily="34" charset="0"/>
              <a:buChar char="•"/>
            </a:pPr>
            <a:r>
              <a:rPr lang="en-US" dirty="0">
                <a:solidFill>
                  <a:schemeClr val="tx1"/>
                </a:solidFill>
              </a:rPr>
              <a:t>Businesses and services that collect, organize, and present entertainment content (such as movie blogs, review platforms, or OTT dashboards) can integrate or build upon this system to enhance user engagement.</a:t>
            </a:r>
            <a:endParaRPr lang="en-IN" dirty="0">
              <a:solidFill>
                <a:schemeClr val="tx1"/>
              </a:solidFill>
            </a:endParaRPr>
          </a:p>
        </p:txBody>
      </p:sp>
    </p:spTree>
    <p:extLst>
      <p:ext uri="{BB962C8B-B14F-4D97-AF65-F5344CB8AC3E}">
        <p14:creationId xmlns:p14="http://schemas.microsoft.com/office/powerpoint/2010/main" val="338790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0D38056B-AE37-C279-0901-712AF6B3967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8BAD467-9B6B-5349-5E0D-94E89E8EF31F}"/>
              </a:ext>
            </a:extLst>
          </p:cNvPr>
          <p:cNvSpPr/>
          <p:nvPr/>
        </p:nvSpPr>
        <p:spPr>
          <a:xfrm>
            <a:off x="4026195" y="262270"/>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110;p4" descr="A close up of a sign&#10;&#10;Description automatically generated">
            <a:extLst>
              <a:ext uri="{FF2B5EF4-FFF2-40B4-BE49-F238E27FC236}">
                <a16:creationId xmlns:a16="http://schemas.microsoft.com/office/drawing/2014/main" id="{2735C727-FE7C-0F80-97AF-8925F0A93D59}"/>
              </a:ext>
            </a:extLst>
          </p:cNvPr>
          <p:cNvPicPr preferRelativeResize="0"/>
          <p:nvPr/>
        </p:nvPicPr>
        <p:blipFill rotWithShape="1">
          <a:blip r:embed="rId3">
            <a:alphaModFix/>
          </a:blip>
          <a:srcRect/>
          <a:stretch/>
        </p:blipFill>
        <p:spPr>
          <a:xfrm>
            <a:off x="4158832" y="547508"/>
            <a:ext cx="932283" cy="256930"/>
          </a:xfrm>
          <a:prstGeom prst="rect">
            <a:avLst/>
          </a:prstGeom>
          <a:noFill/>
          <a:ln>
            <a:noFill/>
          </a:ln>
        </p:spPr>
      </p:pic>
      <p:pic>
        <p:nvPicPr>
          <p:cNvPr id="4" name="Picture 3">
            <a:extLst>
              <a:ext uri="{FF2B5EF4-FFF2-40B4-BE49-F238E27FC236}">
                <a16:creationId xmlns:a16="http://schemas.microsoft.com/office/drawing/2014/main" id="{F9D0C85D-7187-193D-11CB-CC07DCD676A9}"/>
              </a:ext>
            </a:extLst>
          </p:cNvPr>
          <p:cNvPicPr>
            <a:picLocks noChangeAspect="1"/>
          </p:cNvPicPr>
          <p:nvPr/>
        </p:nvPicPr>
        <p:blipFill>
          <a:blip r:embed="rId4"/>
          <a:stretch>
            <a:fillRect/>
          </a:stretch>
        </p:blipFill>
        <p:spPr>
          <a:xfrm>
            <a:off x="6270710" y="480811"/>
            <a:ext cx="455584" cy="421897"/>
          </a:xfrm>
          <a:prstGeom prst="rect">
            <a:avLst/>
          </a:prstGeom>
        </p:spPr>
      </p:pic>
      <p:pic>
        <p:nvPicPr>
          <p:cNvPr id="5" name="Picture 4">
            <a:extLst>
              <a:ext uri="{FF2B5EF4-FFF2-40B4-BE49-F238E27FC236}">
                <a16:creationId xmlns:a16="http://schemas.microsoft.com/office/drawing/2014/main" id="{60F13847-AC92-5D3F-0AD5-39BE720D4F26}"/>
              </a:ext>
            </a:extLst>
          </p:cNvPr>
          <p:cNvPicPr>
            <a:picLocks noChangeAspect="1"/>
          </p:cNvPicPr>
          <p:nvPr/>
        </p:nvPicPr>
        <p:blipFill>
          <a:blip r:embed="rId5"/>
          <a:stretch>
            <a:fillRect/>
          </a:stretch>
        </p:blipFill>
        <p:spPr>
          <a:xfrm>
            <a:off x="5372985" y="478168"/>
            <a:ext cx="561813" cy="352175"/>
          </a:xfrm>
          <a:prstGeom prst="rect">
            <a:avLst/>
          </a:prstGeom>
        </p:spPr>
      </p:pic>
      <p:cxnSp>
        <p:nvCxnSpPr>
          <p:cNvPr id="6" name="Straight Connector 5">
            <a:extLst>
              <a:ext uri="{FF2B5EF4-FFF2-40B4-BE49-F238E27FC236}">
                <a16:creationId xmlns:a16="http://schemas.microsoft.com/office/drawing/2014/main" id="{62D3E801-3A1B-7402-A75F-5711A11435DA}"/>
              </a:ext>
            </a:extLst>
          </p:cNvPr>
          <p:cNvCxnSpPr>
            <a:cxnSpLocks/>
          </p:cNvCxnSpPr>
          <p:nvPr/>
        </p:nvCxnSpPr>
        <p:spPr>
          <a:xfrm>
            <a:off x="5163883" y="474219"/>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4267F03-2747-5ADA-8432-D4EBEC1C7F13}"/>
              </a:ext>
            </a:extLst>
          </p:cNvPr>
          <p:cNvCxnSpPr>
            <a:cxnSpLocks/>
          </p:cNvCxnSpPr>
          <p:nvPr/>
        </p:nvCxnSpPr>
        <p:spPr>
          <a:xfrm>
            <a:off x="6070849" y="479688"/>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Title 4">
            <a:extLst>
              <a:ext uri="{FF2B5EF4-FFF2-40B4-BE49-F238E27FC236}">
                <a16:creationId xmlns:a16="http://schemas.microsoft.com/office/drawing/2014/main" id="{11FFD9E5-99FB-485E-F410-CD0CDB77312C}"/>
              </a:ext>
            </a:extLst>
          </p:cNvPr>
          <p:cNvSpPr>
            <a:spLocks noGrp="1"/>
          </p:cNvSpPr>
          <p:nvPr>
            <p:ph type="title"/>
          </p:nvPr>
        </p:nvSpPr>
        <p:spPr>
          <a:xfrm>
            <a:off x="812766" y="892128"/>
            <a:ext cx="3438769" cy="572700"/>
          </a:xfrm>
        </p:spPr>
        <p:txBody>
          <a:bodyPr/>
          <a:lstStyle/>
          <a:p>
            <a:r>
              <a:rPr lang="en-IN" sz="2400" dirty="0">
                <a:solidFill>
                  <a:schemeClr val="tx1"/>
                </a:solidFill>
              </a:rPr>
              <a:t>Wow Factor in Solution</a:t>
            </a:r>
          </a:p>
        </p:txBody>
      </p:sp>
      <p:sp>
        <p:nvSpPr>
          <p:cNvPr id="9" name="TextBox 8">
            <a:extLst>
              <a:ext uri="{FF2B5EF4-FFF2-40B4-BE49-F238E27FC236}">
                <a16:creationId xmlns:a16="http://schemas.microsoft.com/office/drawing/2014/main" id="{3571993F-4FF9-04AF-6757-DB9370065116}"/>
              </a:ext>
            </a:extLst>
          </p:cNvPr>
          <p:cNvSpPr txBox="1"/>
          <p:nvPr/>
        </p:nvSpPr>
        <p:spPr>
          <a:xfrm>
            <a:off x="812766" y="1519255"/>
            <a:ext cx="7940842" cy="3323987"/>
          </a:xfrm>
          <a:prstGeom prst="rect">
            <a:avLst/>
          </a:prstGeom>
          <a:noFill/>
        </p:spPr>
        <p:txBody>
          <a:bodyPr wrap="square" rtlCol="0">
            <a:spAutoFit/>
          </a:bodyPr>
          <a:lstStyle/>
          <a:p>
            <a:pPr algn="l"/>
            <a:r>
              <a:rPr lang="en-US" sz="1400" b="1" dirty="0">
                <a:solidFill>
                  <a:schemeClr val="tx1"/>
                </a:solidFill>
              </a:rPr>
              <a:t>Real-time movie data via </a:t>
            </a:r>
            <a:r>
              <a:rPr lang="en-US" sz="1400" b="1" dirty="0" err="1">
                <a:solidFill>
                  <a:schemeClr val="tx1"/>
                </a:solidFill>
              </a:rPr>
              <a:t>TMDb</a:t>
            </a:r>
            <a:r>
              <a:rPr lang="en-US" sz="1400" b="1" dirty="0">
                <a:solidFill>
                  <a:schemeClr val="tx1"/>
                </a:solidFill>
              </a:rPr>
              <a:t> API:</a:t>
            </a:r>
          </a:p>
          <a:p>
            <a:pPr marL="285750" indent="-285750" algn="l">
              <a:buClr>
                <a:schemeClr val="tx1"/>
              </a:buClr>
              <a:buFont typeface="Arial" panose="020B0604020202020204" pitchFamily="34" charset="0"/>
              <a:buChar char="•"/>
            </a:pPr>
            <a:r>
              <a:rPr lang="en-US" dirty="0">
                <a:solidFill>
                  <a:schemeClr val="tx1"/>
                </a:solidFill>
              </a:rPr>
              <a:t>The application fetches up-to-the-minute movie information using the </a:t>
            </a:r>
            <a:r>
              <a:rPr lang="en-US" dirty="0" err="1">
                <a:solidFill>
                  <a:schemeClr val="tx1"/>
                </a:solidFill>
              </a:rPr>
              <a:t>TMDb</a:t>
            </a:r>
            <a:r>
              <a:rPr lang="en-US" dirty="0">
                <a:solidFill>
                  <a:schemeClr val="tx1"/>
                </a:solidFill>
              </a:rPr>
              <a:t> (The Movie Database) API. </a:t>
            </a:r>
          </a:p>
          <a:p>
            <a:pPr marL="285750" indent="-285750" algn="l">
              <a:buClr>
                <a:schemeClr val="tx1"/>
              </a:buClr>
              <a:buFont typeface="Arial" panose="020B0604020202020204" pitchFamily="34" charset="0"/>
              <a:buChar char="•"/>
            </a:pPr>
            <a:r>
              <a:rPr lang="en-US" dirty="0">
                <a:solidFill>
                  <a:schemeClr val="tx1"/>
                </a:solidFill>
              </a:rPr>
              <a:t>Real-time access ensures users receive the latest and most accurate movie information without any manual updates.</a:t>
            </a:r>
          </a:p>
          <a:p>
            <a:pPr algn="l"/>
            <a:endParaRPr lang="en-US" sz="1400" b="1" dirty="0">
              <a:solidFill>
                <a:schemeClr val="tx1"/>
              </a:solidFill>
            </a:endParaRPr>
          </a:p>
          <a:p>
            <a:pPr algn="l"/>
            <a:r>
              <a:rPr lang="en-US" sz="1400" b="1" dirty="0">
                <a:solidFill>
                  <a:schemeClr val="tx1"/>
                </a:solidFill>
              </a:rPr>
              <a:t>Interactive UI with cast bios, reviews, similar movies:</a:t>
            </a:r>
          </a:p>
          <a:p>
            <a:pPr marL="285750" indent="-285750" algn="l">
              <a:buClr>
                <a:schemeClr val="tx1"/>
              </a:buClr>
              <a:buFont typeface="Arial" panose="020B0604020202020204" pitchFamily="34" charset="0"/>
              <a:buChar char="•"/>
            </a:pPr>
            <a:r>
              <a:rPr lang="en-US" dirty="0">
                <a:solidFill>
                  <a:schemeClr val="tx1"/>
                </a:solidFill>
              </a:rPr>
              <a:t>Built using </a:t>
            </a:r>
            <a:r>
              <a:rPr lang="en-US" dirty="0" err="1">
                <a:solidFill>
                  <a:schemeClr val="tx1"/>
                </a:solidFill>
              </a:rPr>
              <a:t>Streamlit</a:t>
            </a:r>
            <a:r>
              <a:rPr lang="en-US" dirty="0">
                <a:solidFill>
                  <a:schemeClr val="tx1"/>
                </a:solidFill>
              </a:rPr>
              <a:t>, the UI offers an engaging and responsive experience. </a:t>
            </a:r>
          </a:p>
          <a:p>
            <a:pPr marL="285750" indent="-285750" algn="l">
              <a:buClr>
                <a:schemeClr val="tx1"/>
              </a:buClr>
              <a:buFont typeface="Arial" panose="020B0604020202020204" pitchFamily="34" charset="0"/>
              <a:buChar char="•"/>
            </a:pPr>
            <a:r>
              <a:rPr lang="en-US" dirty="0">
                <a:solidFill>
                  <a:schemeClr val="tx1"/>
                </a:solidFill>
              </a:rPr>
              <a:t>Users can explore detailed cast biographies with profile pictures, read user-generated reviews, and view high-quality visuals including movie posters and backdrops. </a:t>
            </a:r>
          </a:p>
          <a:p>
            <a:pPr marL="285750" indent="-285750" algn="l">
              <a:buClr>
                <a:schemeClr val="tx1"/>
              </a:buClr>
              <a:buFont typeface="Arial" panose="020B0604020202020204" pitchFamily="34" charset="0"/>
              <a:buChar char="•"/>
            </a:pPr>
            <a:r>
              <a:rPr lang="en-US" dirty="0">
                <a:solidFill>
                  <a:schemeClr val="tx1"/>
                </a:solidFill>
              </a:rPr>
              <a:t>This makes browsing both informative and visually appealing.</a:t>
            </a:r>
          </a:p>
          <a:p>
            <a:pPr algn="l"/>
            <a:endParaRPr lang="en-US" sz="1400" b="1" dirty="0">
              <a:solidFill>
                <a:schemeClr val="tx1"/>
              </a:solidFill>
            </a:endParaRPr>
          </a:p>
          <a:p>
            <a:pPr algn="l"/>
            <a:r>
              <a:rPr lang="en-US" sz="1400" b="1" dirty="0">
                <a:solidFill>
                  <a:schemeClr val="tx1"/>
                </a:solidFill>
              </a:rPr>
              <a:t>Continuous content discovery flow:</a:t>
            </a:r>
          </a:p>
          <a:p>
            <a:pPr algn="l"/>
            <a:r>
              <a:rPr lang="en-US" dirty="0">
                <a:solidFill>
                  <a:schemeClr val="tx1"/>
                </a:solidFill>
              </a:rPr>
              <a:t>After selecting a movie, users receive not just information about it, but also a list of similar movies intelligently recommended based on content features.</a:t>
            </a:r>
            <a:endParaRPr lang="en-US" sz="1400" b="1" dirty="0">
              <a:solidFill>
                <a:schemeClr val="tx1"/>
              </a:solidFill>
            </a:endParaRPr>
          </a:p>
        </p:txBody>
      </p:sp>
    </p:spTree>
    <p:extLst>
      <p:ext uri="{BB962C8B-B14F-4D97-AF65-F5344CB8AC3E}">
        <p14:creationId xmlns:p14="http://schemas.microsoft.com/office/powerpoint/2010/main" val="2664289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F6E78330-72B9-F5F7-399E-1174D06A18E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2E576B4-FE5E-B831-0204-7AF2B31BF62F}"/>
              </a:ext>
            </a:extLst>
          </p:cNvPr>
          <p:cNvSpPr/>
          <p:nvPr/>
        </p:nvSpPr>
        <p:spPr>
          <a:xfrm>
            <a:off x="4026195" y="262270"/>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110;p4" descr="A close up of a sign&#10;&#10;Description automatically generated">
            <a:extLst>
              <a:ext uri="{FF2B5EF4-FFF2-40B4-BE49-F238E27FC236}">
                <a16:creationId xmlns:a16="http://schemas.microsoft.com/office/drawing/2014/main" id="{E2AA4E4E-BB96-82C9-BB8B-892B06F89310}"/>
              </a:ext>
            </a:extLst>
          </p:cNvPr>
          <p:cNvPicPr preferRelativeResize="0"/>
          <p:nvPr/>
        </p:nvPicPr>
        <p:blipFill rotWithShape="1">
          <a:blip r:embed="rId3">
            <a:alphaModFix/>
          </a:blip>
          <a:srcRect/>
          <a:stretch/>
        </p:blipFill>
        <p:spPr>
          <a:xfrm>
            <a:off x="4158832" y="547508"/>
            <a:ext cx="932283" cy="256930"/>
          </a:xfrm>
          <a:prstGeom prst="rect">
            <a:avLst/>
          </a:prstGeom>
          <a:noFill/>
          <a:ln>
            <a:noFill/>
          </a:ln>
        </p:spPr>
      </p:pic>
      <p:pic>
        <p:nvPicPr>
          <p:cNvPr id="4" name="Picture 3">
            <a:extLst>
              <a:ext uri="{FF2B5EF4-FFF2-40B4-BE49-F238E27FC236}">
                <a16:creationId xmlns:a16="http://schemas.microsoft.com/office/drawing/2014/main" id="{C6DF97FA-84C7-E00B-71EB-502B7CF6B3CC}"/>
              </a:ext>
            </a:extLst>
          </p:cNvPr>
          <p:cNvPicPr>
            <a:picLocks noChangeAspect="1"/>
          </p:cNvPicPr>
          <p:nvPr/>
        </p:nvPicPr>
        <p:blipFill>
          <a:blip r:embed="rId4"/>
          <a:stretch>
            <a:fillRect/>
          </a:stretch>
        </p:blipFill>
        <p:spPr>
          <a:xfrm>
            <a:off x="6270710" y="480811"/>
            <a:ext cx="455584" cy="421897"/>
          </a:xfrm>
          <a:prstGeom prst="rect">
            <a:avLst/>
          </a:prstGeom>
        </p:spPr>
      </p:pic>
      <p:pic>
        <p:nvPicPr>
          <p:cNvPr id="5" name="Picture 4">
            <a:extLst>
              <a:ext uri="{FF2B5EF4-FFF2-40B4-BE49-F238E27FC236}">
                <a16:creationId xmlns:a16="http://schemas.microsoft.com/office/drawing/2014/main" id="{D30866F3-F5C4-7DC0-0D76-9A29AE756CD8}"/>
              </a:ext>
            </a:extLst>
          </p:cNvPr>
          <p:cNvPicPr>
            <a:picLocks noChangeAspect="1"/>
          </p:cNvPicPr>
          <p:nvPr/>
        </p:nvPicPr>
        <p:blipFill>
          <a:blip r:embed="rId5"/>
          <a:stretch>
            <a:fillRect/>
          </a:stretch>
        </p:blipFill>
        <p:spPr>
          <a:xfrm>
            <a:off x="5372985" y="478168"/>
            <a:ext cx="561813" cy="352175"/>
          </a:xfrm>
          <a:prstGeom prst="rect">
            <a:avLst/>
          </a:prstGeom>
        </p:spPr>
      </p:pic>
      <p:cxnSp>
        <p:nvCxnSpPr>
          <p:cNvPr id="6" name="Straight Connector 5">
            <a:extLst>
              <a:ext uri="{FF2B5EF4-FFF2-40B4-BE49-F238E27FC236}">
                <a16:creationId xmlns:a16="http://schemas.microsoft.com/office/drawing/2014/main" id="{291A0E8B-6205-43D5-8A98-A6E58597415F}"/>
              </a:ext>
            </a:extLst>
          </p:cNvPr>
          <p:cNvCxnSpPr>
            <a:cxnSpLocks/>
          </p:cNvCxnSpPr>
          <p:nvPr/>
        </p:nvCxnSpPr>
        <p:spPr>
          <a:xfrm>
            <a:off x="5163883" y="474219"/>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8923CCE-38F8-1791-16CA-E581B25EC499}"/>
              </a:ext>
            </a:extLst>
          </p:cNvPr>
          <p:cNvCxnSpPr>
            <a:cxnSpLocks/>
          </p:cNvCxnSpPr>
          <p:nvPr/>
        </p:nvCxnSpPr>
        <p:spPr>
          <a:xfrm>
            <a:off x="6070849" y="479688"/>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Title 4">
            <a:extLst>
              <a:ext uri="{FF2B5EF4-FFF2-40B4-BE49-F238E27FC236}">
                <a16:creationId xmlns:a16="http://schemas.microsoft.com/office/drawing/2014/main" id="{96A76FF2-ED34-FD5A-90DC-ACB027E787DF}"/>
              </a:ext>
            </a:extLst>
          </p:cNvPr>
          <p:cNvSpPr>
            <a:spLocks noGrp="1"/>
          </p:cNvSpPr>
          <p:nvPr>
            <p:ph type="title"/>
          </p:nvPr>
        </p:nvSpPr>
        <p:spPr>
          <a:xfrm>
            <a:off x="1093944" y="794733"/>
            <a:ext cx="1809994" cy="572700"/>
          </a:xfrm>
        </p:spPr>
        <p:txBody>
          <a:bodyPr/>
          <a:lstStyle/>
          <a:p>
            <a:r>
              <a:rPr lang="en-IN" sz="2400" dirty="0">
                <a:solidFill>
                  <a:schemeClr val="tx1"/>
                </a:solidFill>
              </a:rPr>
              <a:t>Modelling</a:t>
            </a:r>
          </a:p>
        </p:txBody>
      </p:sp>
      <p:sp>
        <p:nvSpPr>
          <p:cNvPr id="9" name="TextBox 8">
            <a:extLst>
              <a:ext uri="{FF2B5EF4-FFF2-40B4-BE49-F238E27FC236}">
                <a16:creationId xmlns:a16="http://schemas.microsoft.com/office/drawing/2014/main" id="{F6C73402-5801-F460-6105-6090F3E2183B}"/>
              </a:ext>
            </a:extLst>
          </p:cNvPr>
          <p:cNvSpPr txBox="1"/>
          <p:nvPr/>
        </p:nvSpPr>
        <p:spPr>
          <a:xfrm>
            <a:off x="1133655" y="1461798"/>
            <a:ext cx="6472990" cy="307777"/>
          </a:xfrm>
          <a:prstGeom prst="rect">
            <a:avLst/>
          </a:prstGeom>
          <a:noFill/>
        </p:spPr>
        <p:txBody>
          <a:bodyPr wrap="square" rtlCol="0">
            <a:spAutoFit/>
          </a:bodyPr>
          <a:lstStyle/>
          <a:p>
            <a:r>
              <a:rPr lang="en-IN" sz="1400" b="1" dirty="0">
                <a:solidFill>
                  <a:schemeClr val="tx1"/>
                </a:solidFill>
              </a:rPr>
              <a:t>The Flow Chart can be divided into five stages:</a:t>
            </a:r>
          </a:p>
        </p:txBody>
      </p:sp>
      <p:graphicFrame>
        <p:nvGraphicFramePr>
          <p:cNvPr id="10" name="Diagram 9">
            <a:extLst>
              <a:ext uri="{FF2B5EF4-FFF2-40B4-BE49-F238E27FC236}">
                <a16:creationId xmlns:a16="http://schemas.microsoft.com/office/drawing/2014/main" id="{5EFA9875-85C8-E137-D494-DEAA4BBAB2A5}"/>
              </a:ext>
            </a:extLst>
          </p:cNvPr>
          <p:cNvGraphicFramePr/>
          <p:nvPr>
            <p:extLst>
              <p:ext uri="{D42A27DB-BD31-4B8C-83A1-F6EECF244321}">
                <p14:modId xmlns:p14="http://schemas.microsoft.com/office/powerpoint/2010/main" val="1017645310"/>
              </p:ext>
            </p:extLst>
          </p:nvPr>
        </p:nvGraphicFramePr>
        <p:xfrm>
          <a:off x="999194" y="2021304"/>
          <a:ext cx="7145612" cy="23169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00798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A08989BD-EE9A-4F3C-9579-B26D6C14BD2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CCC0F0F4-E259-4CE7-A623-5EC1D6A43DD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graphicEl>
                                              <a:dgm id="{DED5C4D5-F69A-4F7C-BD4B-182D3CFADEC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graphicEl>
                                              <a:dgm id="{A9D7D52A-5B33-486F-89C6-713FCF46E14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graphicEl>
                                              <a:dgm id="{2EC5141B-373F-440D-85C2-C72AA7FB8C2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04C8F8F5-F511-4CB1-ADC2-05FCD448616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graphicEl>
                                              <a:dgm id="{B18247B7-F731-416F-90BA-F4800E7A832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graphicEl>
                                              <a:dgm id="{2003C864-859D-4D37-9872-8A7D930876B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graphicEl>
                                              <a:dgm id="{4DD43A00-DC74-4EB4-BC3C-18D34138C26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29636123-A31D-92A1-8D7F-CC2307F929C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7D5912-4628-ABF7-5BA9-E0D4F7226988}"/>
              </a:ext>
            </a:extLst>
          </p:cNvPr>
          <p:cNvSpPr/>
          <p:nvPr/>
        </p:nvSpPr>
        <p:spPr>
          <a:xfrm>
            <a:off x="4026195" y="262270"/>
            <a:ext cx="2899145" cy="793897"/>
          </a:xfrm>
          <a:prstGeom prst="rect">
            <a:avLst/>
          </a:prstGeom>
          <a:solidFill>
            <a:schemeClr val="tx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110;p4" descr="A close up of a sign&#10;&#10;Description automatically generated">
            <a:extLst>
              <a:ext uri="{FF2B5EF4-FFF2-40B4-BE49-F238E27FC236}">
                <a16:creationId xmlns:a16="http://schemas.microsoft.com/office/drawing/2014/main" id="{57483E8A-B221-1FBB-5AFB-60F1BA3EFAFE}"/>
              </a:ext>
            </a:extLst>
          </p:cNvPr>
          <p:cNvPicPr preferRelativeResize="0"/>
          <p:nvPr/>
        </p:nvPicPr>
        <p:blipFill rotWithShape="1">
          <a:blip r:embed="rId3">
            <a:alphaModFix/>
          </a:blip>
          <a:srcRect/>
          <a:stretch/>
        </p:blipFill>
        <p:spPr>
          <a:xfrm>
            <a:off x="4158832" y="547508"/>
            <a:ext cx="932283" cy="256930"/>
          </a:xfrm>
          <a:prstGeom prst="rect">
            <a:avLst/>
          </a:prstGeom>
          <a:noFill/>
          <a:ln>
            <a:noFill/>
          </a:ln>
        </p:spPr>
      </p:pic>
      <p:pic>
        <p:nvPicPr>
          <p:cNvPr id="4" name="Picture 3">
            <a:extLst>
              <a:ext uri="{FF2B5EF4-FFF2-40B4-BE49-F238E27FC236}">
                <a16:creationId xmlns:a16="http://schemas.microsoft.com/office/drawing/2014/main" id="{7588B596-9AC3-53C8-B5A5-7F3157E1A733}"/>
              </a:ext>
            </a:extLst>
          </p:cNvPr>
          <p:cNvPicPr>
            <a:picLocks noChangeAspect="1"/>
          </p:cNvPicPr>
          <p:nvPr/>
        </p:nvPicPr>
        <p:blipFill>
          <a:blip r:embed="rId4"/>
          <a:stretch>
            <a:fillRect/>
          </a:stretch>
        </p:blipFill>
        <p:spPr>
          <a:xfrm>
            <a:off x="6270710" y="480811"/>
            <a:ext cx="455584" cy="421897"/>
          </a:xfrm>
          <a:prstGeom prst="rect">
            <a:avLst/>
          </a:prstGeom>
        </p:spPr>
      </p:pic>
      <p:pic>
        <p:nvPicPr>
          <p:cNvPr id="5" name="Picture 4">
            <a:extLst>
              <a:ext uri="{FF2B5EF4-FFF2-40B4-BE49-F238E27FC236}">
                <a16:creationId xmlns:a16="http://schemas.microsoft.com/office/drawing/2014/main" id="{F834A9E4-31CF-74A1-DC9C-07978BD358B4}"/>
              </a:ext>
            </a:extLst>
          </p:cNvPr>
          <p:cNvPicPr>
            <a:picLocks noChangeAspect="1"/>
          </p:cNvPicPr>
          <p:nvPr/>
        </p:nvPicPr>
        <p:blipFill>
          <a:blip r:embed="rId5"/>
          <a:stretch>
            <a:fillRect/>
          </a:stretch>
        </p:blipFill>
        <p:spPr>
          <a:xfrm>
            <a:off x="5372985" y="478168"/>
            <a:ext cx="561813" cy="352175"/>
          </a:xfrm>
          <a:prstGeom prst="rect">
            <a:avLst/>
          </a:prstGeom>
        </p:spPr>
      </p:pic>
      <p:cxnSp>
        <p:nvCxnSpPr>
          <p:cNvPr id="6" name="Straight Connector 5">
            <a:extLst>
              <a:ext uri="{FF2B5EF4-FFF2-40B4-BE49-F238E27FC236}">
                <a16:creationId xmlns:a16="http://schemas.microsoft.com/office/drawing/2014/main" id="{4F69C248-E293-FF34-B3EC-36A7148C6C0C}"/>
              </a:ext>
            </a:extLst>
          </p:cNvPr>
          <p:cNvCxnSpPr>
            <a:cxnSpLocks/>
          </p:cNvCxnSpPr>
          <p:nvPr/>
        </p:nvCxnSpPr>
        <p:spPr>
          <a:xfrm>
            <a:off x="5163883" y="474219"/>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B98BE8F-C7CF-5902-325D-CF85F852DA86}"/>
              </a:ext>
            </a:extLst>
          </p:cNvPr>
          <p:cNvCxnSpPr>
            <a:cxnSpLocks/>
          </p:cNvCxnSpPr>
          <p:nvPr/>
        </p:nvCxnSpPr>
        <p:spPr>
          <a:xfrm>
            <a:off x="6070849" y="479688"/>
            <a:ext cx="0" cy="41517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8" name="Title 4">
            <a:extLst>
              <a:ext uri="{FF2B5EF4-FFF2-40B4-BE49-F238E27FC236}">
                <a16:creationId xmlns:a16="http://schemas.microsoft.com/office/drawing/2014/main" id="{59F7DC58-F7C5-3BDA-45B3-1268C7375DF9}"/>
              </a:ext>
            </a:extLst>
          </p:cNvPr>
          <p:cNvSpPr>
            <a:spLocks noGrp="1"/>
          </p:cNvSpPr>
          <p:nvPr>
            <p:ph type="title"/>
          </p:nvPr>
        </p:nvSpPr>
        <p:spPr>
          <a:xfrm>
            <a:off x="861375" y="769817"/>
            <a:ext cx="3090727" cy="572700"/>
          </a:xfrm>
        </p:spPr>
        <p:txBody>
          <a:bodyPr/>
          <a:lstStyle/>
          <a:p>
            <a:r>
              <a:rPr lang="en-IN" sz="2400" dirty="0">
                <a:solidFill>
                  <a:schemeClr val="tx1"/>
                </a:solidFill>
              </a:rPr>
              <a:t>Result / Outcomes</a:t>
            </a:r>
            <a:endParaRPr lang="en-US" dirty="0">
              <a:solidFill>
                <a:schemeClr val="tx1"/>
              </a:solidFill>
            </a:endParaRPr>
          </a:p>
        </p:txBody>
      </p:sp>
      <p:sp>
        <p:nvSpPr>
          <p:cNvPr id="9" name="TextBox 8">
            <a:extLst>
              <a:ext uri="{FF2B5EF4-FFF2-40B4-BE49-F238E27FC236}">
                <a16:creationId xmlns:a16="http://schemas.microsoft.com/office/drawing/2014/main" id="{8216485C-387C-B85B-49C3-F2AAC8544856}"/>
              </a:ext>
            </a:extLst>
          </p:cNvPr>
          <p:cNvSpPr txBox="1"/>
          <p:nvPr/>
        </p:nvSpPr>
        <p:spPr>
          <a:xfrm>
            <a:off x="696673" y="1395116"/>
            <a:ext cx="8185212" cy="3200876"/>
          </a:xfrm>
          <a:prstGeom prst="rect">
            <a:avLst/>
          </a:prstGeom>
          <a:noFill/>
        </p:spPr>
        <p:txBody>
          <a:bodyPr wrap="square" rtlCol="0">
            <a:spAutoFit/>
          </a:bodyPr>
          <a:lstStyle/>
          <a:p>
            <a:pPr algn="l"/>
            <a:r>
              <a:rPr lang="en-US" sz="1600" b="1" dirty="0">
                <a:solidFill>
                  <a:schemeClr val="tx1"/>
                </a:solidFill>
              </a:rPr>
              <a:t>Functional web app prototype:</a:t>
            </a:r>
          </a:p>
          <a:p>
            <a:pPr marL="285750" indent="-285750" algn="l">
              <a:buClr>
                <a:schemeClr val="tx1"/>
              </a:buClr>
              <a:buFont typeface="Arial" panose="020B0604020202020204" pitchFamily="34" charset="0"/>
              <a:buChar char="•"/>
            </a:pPr>
            <a:r>
              <a:rPr lang="en-US" dirty="0">
                <a:solidFill>
                  <a:schemeClr val="tx1"/>
                </a:solidFill>
              </a:rPr>
              <a:t>The prototype is a fully functional web application that demonstrates all core features of the recommendation system.</a:t>
            </a:r>
          </a:p>
          <a:p>
            <a:pPr marL="285750" indent="-285750" algn="l">
              <a:buClr>
                <a:schemeClr val="tx1"/>
              </a:buClr>
              <a:buFont typeface="Arial" panose="020B0604020202020204" pitchFamily="34" charset="0"/>
              <a:buChar char="•"/>
            </a:pPr>
            <a:r>
              <a:rPr lang="en-US" dirty="0">
                <a:solidFill>
                  <a:schemeClr val="tx1"/>
                </a:solidFill>
              </a:rPr>
              <a:t>The application is modularly built, allowing each component (e.g., API fetch, data processing, UI rendering) to be developed, tested, and maintained independently.</a:t>
            </a:r>
            <a:endParaRPr lang="en-US" b="1" dirty="0">
              <a:solidFill>
                <a:schemeClr val="tx1"/>
              </a:solidFill>
            </a:endParaRPr>
          </a:p>
          <a:p>
            <a:pPr algn="l"/>
            <a:r>
              <a:rPr lang="en-US" sz="1600" b="1" dirty="0">
                <a:solidFill>
                  <a:schemeClr val="tx1"/>
                </a:solidFill>
              </a:rPr>
              <a:t>Displays movies, reviews, recommendations dynamically:</a:t>
            </a:r>
          </a:p>
          <a:p>
            <a:pPr marL="285750" indent="-285750" algn="l">
              <a:buClr>
                <a:schemeClr val="tx1"/>
              </a:buClr>
              <a:buFont typeface="Arial" panose="020B0604020202020204" pitchFamily="34" charset="0"/>
              <a:buChar char="•"/>
            </a:pPr>
            <a:r>
              <a:rPr lang="en-US" dirty="0">
                <a:solidFill>
                  <a:schemeClr val="tx1"/>
                </a:solidFill>
              </a:rPr>
              <a:t>The system retrieves and displays movie information in real time.</a:t>
            </a:r>
          </a:p>
          <a:p>
            <a:pPr marL="285750" indent="-285750" algn="l">
              <a:buClr>
                <a:schemeClr val="tx1"/>
              </a:buClr>
              <a:buFont typeface="Arial" panose="020B0604020202020204" pitchFamily="34" charset="0"/>
              <a:buChar char="•"/>
            </a:pPr>
            <a:r>
              <a:rPr lang="en-US" dirty="0">
                <a:solidFill>
                  <a:schemeClr val="tx1"/>
                </a:solidFill>
              </a:rPr>
              <a:t>Each recommendation includes clickable elements that allow users to explore further details, reviews, and additional similar movies, creating a continuous discovery experience.</a:t>
            </a:r>
            <a:endParaRPr lang="en-US" b="1" dirty="0">
              <a:solidFill>
                <a:schemeClr val="tx1"/>
              </a:solidFill>
            </a:endParaRPr>
          </a:p>
          <a:p>
            <a:pPr algn="l"/>
            <a:r>
              <a:rPr lang="en-US" sz="1600" b="1" dirty="0">
                <a:solidFill>
                  <a:schemeClr val="tx1"/>
                </a:solidFill>
              </a:rPr>
              <a:t>Smooth user experience:</a:t>
            </a:r>
          </a:p>
          <a:p>
            <a:pPr marL="285750" indent="-285750" algn="l">
              <a:buClr>
                <a:schemeClr val="tx1"/>
              </a:buClr>
              <a:buFont typeface="Arial" panose="020B0604020202020204" pitchFamily="34" charset="0"/>
              <a:buChar char="•"/>
            </a:pPr>
            <a:r>
              <a:rPr lang="en-US" dirty="0">
                <a:solidFill>
                  <a:schemeClr val="tx1"/>
                </a:solidFill>
              </a:rPr>
              <a:t>The application is fully responsive, adapting to various device screens—whether on desktop, tablet, or mobile—making it accessible and functional for a broad audience.</a:t>
            </a:r>
          </a:p>
          <a:p>
            <a:pPr marL="285750" indent="-285750" algn="l">
              <a:buClr>
                <a:schemeClr val="tx1"/>
              </a:buClr>
              <a:buFont typeface="Arial" panose="020B0604020202020204" pitchFamily="34" charset="0"/>
              <a:buChar char="•"/>
            </a:pPr>
            <a:r>
              <a:rPr lang="en-US" dirty="0">
                <a:solidFill>
                  <a:schemeClr val="tx1"/>
                </a:solidFill>
              </a:rPr>
              <a:t>Beyond just presenting static data, the UI is designed to anticipate user needs by highlighting important information.</a:t>
            </a:r>
            <a:endParaRPr lang="en-US" b="1" dirty="0">
              <a:solidFill>
                <a:schemeClr val="tx1"/>
              </a:solidFill>
            </a:endParaRPr>
          </a:p>
        </p:txBody>
      </p:sp>
    </p:spTree>
    <p:extLst>
      <p:ext uri="{BB962C8B-B14F-4D97-AF65-F5344CB8AC3E}">
        <p14:creationId xmlns:p14="http://schemas.microsoft.com/office/powerpoint/2010/main" val="608515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erman Cinema and Visual Culture Master of Arts in German by Slidesgo">
  <a:themeElements>
    <a:clrScheme name="Simple Light">
      <a:dk1>
        <a:srgbClr val="FEFCF6"/>
      </a:dk1>
      <a:lt1>
        <a:srgbClr val="281D1B"/>
      </a:lt1>
      <a:dk2>
        <a:srgbClr val="BDB69D"/>
      </a:dk2>
      <a:lt2>
        <a:srgbClr val="DB0011"/>
      </a:lt2>
      <a:accent1>
        <a:srgbClr val="BF0000"/>
      </a:accent1>
      <a:accent2>
        <a:srgbClr val="8D7368"/>
      </a:accent2>
      <a:accent3>
        <a:srgbClr val="554640"/>
      </a:accent3>
      <a:accent4>
        <a:srgbClr val="342C29"/>
      </a:accent4>
      <a:accent5>
        <a:srgbClr val="FFFFFF"/>
      </a:accent5>
      <a:accent6>
        <a:srgbClr val="FFFFFF"/>
      </a:accent6>
      <a:hlink>
        <a:srgbClr val="FEFC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1070</Words>
  <Application>Microsoft Office PowerPoint</Application>
  <PresentationFormat>On-screen Show (16:9)</PresentationFormat>
  <Paragraphs>108</Paragraphs>
  <Slides>16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DM Sans</vt:lpstr>
      <vt:lpstr>Heebo</vt:lpstr>
      <vt:lpstr>Nunito Light</vt:lpstr>
      <vt:lpstr>Arial</vt:lpstr>
      <vt:lpstr>Wingdings</vt:lpstr>
      <vt:lpstr>Calibri</vt:lpstr>
      <vt:lpstr>DM Sans Light</vt:lpstr>
      <vt:lpstr>German Cinema and Visual Culture Master of Arts in German by Slidesgo</vt:lpstr>
      <vt:lpstr>PowerPoint Presentation</vt:lpstr>
      <vt:lpstr>PowerPoint Presentation</vt:lpstr>
      <vt:lpstr>Problem Statement</vt:lpstr>
      <vt:lpstr>Project overview - Introduction</vt:lpstr>
      <vt:lpstr>Filtering Method (Content-Based Filtering) </vt:lpstr>
      <vt:lpstr>End Users</vt:lpstr>
      <vt:lpstr>Wow Factor in Solution</vt:lpstr>
      <vt:lpstr>Modelling</vt:lpstr>
      <vt:lpstr>Result / Outcomes</vt:lpstr>
      <vt:lpstr>PowerPoint Presentation</vt:lpstr>
      <vt:lpstr>PowerPoint Presentation</vt:lpstr>
      <vt:lpstr>PowerPoint Presentation</vt:lpstr>
      <vt:lpstr>Conclusion</vt:lpstr>
      <vt:lpstr>Future Perspective</vt:lpstr>
      <vt:lpstr>PowerPoint Presentation</vt:lpstr>
      <vt:lpstr>Thank you  (But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Nishant</dc:creator>
  <cp:lastModifiedBy>Nishant Verma</cp:lastModifiedBy>
  <cp:revision>3</cp:revision>
  <dcterms:modified xsi:type="dcterms:W3CDTF">2025-04-17T08:50:40Z</dcterms:modified>
</cp:coreProperties>
</file>